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5"/>
  </p:handoutMasterIdLst>
  <p:sldIdLst>
    <p:sldId id="642" r:id="rId3"/>
    <p:sldId id="472" r:id="rId5"/>
    <p:sldId id="776" r:id="rId6"/>
    <p:sldId id="775" r:id="rId7"/>
    <p:sldId id="910" r:id="rId8"/>
    <p:sldId id="911" r:id="rId9"/>
    <p:sldId id="912" r:id="rId10"/>
    <p:sldId id="913" r:id="rId11"/>
    <p:sldId id="914" r:id="rId12"/>
    <p:sldId id="915" r:id="rId13"/>
    <p:sldId id="916" r:id="rId14"/>
    <p:sldId id="917" r:id="rId15"/>
    <p:sldId id="918" r:id="rId16"/>
    <p:sldId id="919" r:id="rId17"/>
    <p:sldId id="920" r:id="rId18"/>
    <p:sldId id="921" r:id="rId19"/>
    <p:sldId id="927" r:id="rId20"/>
    <p:sldId id="922" r:id="rId21"/>
    <p:sldId id="923" r:id="rId22"/>
    <p:sldId id="924" r:id="rId23"/>
    <p:sldId id="925" r:id="rId24"/>
    <p:sldId id="926" r:id="rId25"/>
    <p:sldId id="928" r:id="rId26"/>
    <p:sldId id="929" r:id="rId27"/>
    <p:sldId id="930" r:id="rId28"/>
    <p:sldId id="931" r:id="rId29"/>
    <p:sldId id="932" r:id="rId30"/>
    <p:sldId id="352" r:id="rId31"/>
    <p:sldId id="260" r:id="rId32"/>
    <p:sldId id="293" r:id="rId33"/>
    <p:sldId id="294" r:id="rId34"/>
    <p:sldId id="296" r:id="rId35"/>
    <p:sldId id="475" r:id="rId36"/>
    <p:sldId id="509" r:id="rId37"/>
    <p:sldId id="476" r:id="rId38"/>
    <p:sldId id="477" r:id="rId39"/>
    <p:sldId id="510" r:id="rId40"/>
    <p:sldId id="328" r:id="rId41"/>
    <p:sldId id="530" r:id="rId42"/>
    <p:sldId id="329" r:id="rId43"/>
    <p:sldId id="686" r:id="rId44"/>
    <p:sldId id="511" r:id="rId45"/>
    <p:sldId id="567" r:id="rId46"/>
    <p:sldId id="581" r:id="rId47"/>
    <p:sldId id="582" r:id="rId48"/>
    <p:sldId id="549" r:id="rId49"/>
    <p:sldId id="566" r:id="rId50"/>
    <p:sldId id="687" r:id="rId51"/>
    <p:sldId id="453" r:id="rId52"/>
    <p:sldId id="709" r:id="rId53"/>
    <p:sldId id="688" r:id="rId54"/>
    <p:sldId id="689" r:id="rId55"/>
    <p:sldId id="690" r:id="rId56"/>
    <p:sldId id="691" r:id="rId57"/>
    <p:sldId id="531" r:id="rId58"/>
    <p:sldId id="532" r:id="rId59"/>
    <p:sldId id="355" r:id="rId60"/>
    <p:sldId id="744" r:id="rId61"/>
    <p:sldId id="551" r:id="rId62"/>
    <p:sldId id="552" r:id="rId63"/>
    <p:sldId id="346" r:id="rId6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A0FE"/>
    <a:srgbClr val="21A3D0"/>
    <a:srgbClr val="4F81BD"/>
    <a:srgbClr val="2B2E30"/>
    <a:srgbClr val="E8E8E6"/>
    <a:srgbClr val="C354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90546" autoAdjust="0"/>
  </p:normalViewPr>
  <p:slideViewPr>
    <p:cSldViewPr>
      <p:cViewPr varScale="1">
        <p:scale>
          <a:sx n="67" d="100"/>
          <a:sy n="67" d="100"/>
        </p:scale>
        <p:origin x="1062" y="72"/>
      </p:cViewPr>
      <p:guideLst>
        <p:guide orient="horz" pos="1880"/>
        <p:guide pos="3690"/>
      </p:guideLst>
    </p:cSldViewPr>
  </p:slideViewPr>
  <p:notesTextViewPr>
    <p:cViewPr>
      <p:scale>
        <a:sx n="100" d="100"/>
        <a:sy n="100" d="100"/>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handoutMaster" Target="handoutMasters/handoutMaster1.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buFontTx/>
              <a:buNone/>
              <a:defRPr sz="1200">
                <a:latin typeface="+mn-lt"/>
                <a:ea typeface="+mn-ea"/>
              </a:defRPr>
            </a:lvl1pPr>
          </a:lstStyle>
          <a:p>
            <a:pPr>
              <a:defRPr/>
            </a:pPr>
            <a:fld id="{BD929F8F-6AC4-41D7-8D4F-44586CEB8A40}"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409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41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FD6D7B0-4AFA-4623-AD21-85815AFD0674}" type="slidenum">
              <a:rPr lang="zh-CN" altLang="en-US" smtClean="0"/>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D929F8F-6AC4-41D7-8D4F-44586CEB8A40}"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819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81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8636A6D-AA45-4F69-B289-D6CE0302ECF6}" type="slidenum">
              <a:rPr lang="zh-CN" altLang="en-US" smtClean="0"/>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024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02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DB06D69-91B9-415B-9AB6-F6331B587894}" type="slidenum">
              <a:rPr lang="zh-CN" altLang="en-US" smtClean="0"/>
            </a:fld>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22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22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6B8D899-0B5D-4CE5-9868-D90F9F2830FD}" type="slidenum">
              <a:rPr lang="zh-CN" altLang="en-US" smtClean="0"/>
            </a:fld>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638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638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85FB8D72-2154-4BB9-A2B0-1A539FE0FDC2}" type="slidenum">
              <a:rPr lang="zh-CN" altLang="en-US" smtClean="0"/>
            </a:fld>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072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07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D6BA21A-A6B1-4948-8CA2-18BF56FCFCBE}" type="slidenum">
              <a:rPr lang="zh-CN" altLang="en-US" smtClean="0"/>
            </a:fld>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662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66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88B8E17-6C12-40D0-98CE-A775216A5C9D}" type="slidenum">
              <a:rPr lang="zh-CN" altLang="en-US" smtClean="0"/>
            </a:fld>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662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66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88B8E17-6C12-40D0-98CE-A775216A5C9D}" type="slidenum">
              <a:rPr lang="zh-CN" altLang="en-US" smtClean="0"/>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D929F8F-6AC4-41D7-8D4F-44586CEB8A40}"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58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546122C-F768-40A2-A128-E096586C23D4}" type="slidenum">
              <a:rPr lang="zh-CN" altLang="en-US" smtClean="0"/>
            </a:fld>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501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6BD99BE4-BEC2-45F9-8575-272D0A8E8FA3}"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15DA5C-BD1B-4ED2-A9EA-606C3FCF408A}" type="slidenum">
              <a:rPr lang="zh-CN" altLang="en-US"/>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6BA94E-209C-4E91-B24C-C0E304382803}" type="slidenum">
              <a:rPr lang="zh-CN" altLang="en-US"/>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C67DD7-D743-405D-8C34-5ABA791880A8}" type="slidenum">
              <a:rPr lang="zh-CN" altLang="en-US"/>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DB71ED-FC88-46D6-A209-6F19D8417695}" type="slidenum">
              <a:rPr lang="zh-CN" altLang="en-US"/>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620FF1-0B54-4FA7-B56B-A3101690771C}" type="slidenum">
              <a:rPr lang="zh-CN" altLang="en-US"/>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42A0947-A23A-4291-B388-91991A5875CE}" type="slidenum">
              <a:rPr lang="zh-CN" altLang="en-US"/>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20471FB-2731-4A64-8845-396BCE39DACC}" type="slidenum">
              <a:rPr lang="zh-CN" altLang="en-US"/>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B25BF19-E013-4712-A8DF-28B75B3FCC51}" type="slidenum">
              <a:rPr lang="zh-CN" altLang="en-US"/>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DE1E7D7-5BED-4850-8C13-E23A7C83FB19}" type="slidenum">
              <a:rPr lang="zh-CN" altLang="en-US"/>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BCC99F0-2208-4924-9167-31BFCE69A2A4}" type="slidenum">
              <a:rPr lang="zh-CN" altLang="en-US"/>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A2BF74A-182E-48A3-A459-3B9EFED3E0C0}" type="slidenum">
              <a:rPr lang="zh-CN" altLang="en-US"/>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fld id="{8603A5A9-4B4A-498B-A0E9-DA53D806FFFA}" type="slidenum">
              <a:rPr lang="zh-CN" altLang="en-US"/>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2.png"/><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18.jpeg"/><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7.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24.jpeg"/><Relationship Id="rId1" Type="http://schemas.openxmlformats.org/officeDocument/2006/relationships/image" Target="../media/image21.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25.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3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32.jpeg"/><Relationship Id="rId1" Type="http://schemas.openxmlformats.org/officeDocument/2006/relationships/image" Target="../media/image31.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2.xml"/><Relationship Id="rId2" Type="http://schemas.openxmlformats.org/officeDocument/2006/relationships/image" Target="../media/image34.jpeg"/><Relationship Id="rId1" Type="http://schemas.openxmlformats.org/officeDocument/2006/relationships/image" Target="../media/image33.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35.jpeg"/><Relationship Id="rId1" Type="http://schemas.openxmlformats.org/officeDocument/2006/relationships/image" Target="../media/image25.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37.jpeg"/><Relationship Id="rId1" Type="http://schemas.openxmlformats.org/officeDocument/2006/relationships/image" Target="../media/image36.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tags" Target="../tags/tag2.xml"/><Relationship Id="rId2" Type="http://schemas.openxmlformats.org/officeDocument/2006/relationships/image" Target="../media/image39.jpeg"/><Relationship Id="rId1" Type="http://schemas.openxmlformats.org/officeDocument/2006/relationships/image" Target="../media/image38.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40.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42.png"/><Relationship Id="rId1" Type="http://schemas.openxmlformats.org/officeDocument/2006/relationships/image" Target="../media/image41.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tags" Target="../tags/tag4.xml"/><Relationship Id="rId2" Type="http://schemas.openxmlformats.org/officeDocument/2006/relationships/image" Target="../media/image44.png"/><Relationship Id="rId1" Type="http://schemas.openxmlformats.org/officeDocument/2006/relationships/image" Target="../media/image4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55.png"/><Relationship Id="rId1" Type="http://schemas.openxmlformats.org/officeDocument/2006/relationships/image" Target="../media/image54.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2.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image" Target="../media/image62.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65.png"/><Relationship Id="rId1" Type="http://schemas.openxmlformats.org/officeDocument/2006/relationships/image" Target="../media/image64.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67.png"/><Relationship Id="rId1" Type="http://schemas.openxmlformats.org/officeDocument/2006/relationships/image" Target="../media/image66.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2.xml"/><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68.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45.xml"/><Relationship Id="rId4" Type="http://schemas.openxmlformats.org/officeDocument/2006/relationships/slideLayout" Target="../slideLayouts/slideLayout2.xml"/><Relationship Id="rId3" Type="http://schemas.openxmlformats.org/officeDocument/2006/relationships/tags" Target="../tags/tag5.xml"/><Relationship Id="rId2" Type="http://schemas.openxmlformats.org/officeDocument/2006/relationships/image" Target="../media/image71.png"/><Relationship Id="rId1" Type="http://schemas.openxmlformats.org/officeDocument/2006/relationships/image" Target="../media/image68.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image" Target="../media/image72.png"/></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74.png"/><Relationship Id="rId1" Type="http://schemas.openxmlformats.org/officeDocument/2006/relationships/image" Target="../media/image73.png"/></Relationships>
</file>

<file path=ppt/slides/_rels/slide48.xml.rels><?xml version="1.0" encoding="UTF-8" standalone="yes"?>
<Relationships xmlns="http://schemas.openxmlformats.org/package/2006/relationships"><Relationship Id="rId5" Type="http://schemas.openxmlformats.org/officeDocument/2006/relationships/notesSlide" Target="../notesSlides/notesSlide48.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76.png"/><Relationship Id="rId1" Type="http://schemas.openxmlformats.org/officeDocument/2006/relationships/image" Target="../media/image75.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2.xml"/><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image" Target="../media/image7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2.xml"/><Relationship Id="rId3" Type="http://schemas.openxmlformats.org/officeDocument/2006/relationships/tags" Target="../tags/tag8.xml"/><Relationship Id="rId2" Type="http://schemas.openxmlformats.org/officeDocument/2006/relationships/image" Target="../media/image81.png"/><Relationship Id="rId1" Type="http://schemas.openxmlformats.org/officeDocument/2006/relationships/image" Target="../media/image8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image" Target="../media/image82.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84.png"/><Relationship Id="rId1" Type="http://schemas.openxmlformats.org/officeDocument/2006/relationships/image" Target="../media/image83.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86.png"/><Relationship Id="rId1" Type="http://schemas.openxmlformats.org/officeDocument/2006/relationships/image" Target="../media/image85.png"/></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2.xml"/><Relationship Id="rId4" Type="http://schemas.openxmlformats.org/officeDocument/2006/relationships/image" Target="../media/image90.png"/><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image" Target="../media/image87.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2.xml"/><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image" Target="../media/image91.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95.png"/><Relationship Id="rId1" Type="http://schemas.openxmlformats.org/officeDocument/2006/relationships/image" Target="../media/image94.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97.png"/><Relationship Id="rId1" Type="http://schemas.openxmlformats.org/officeDocument/2006/relationships/image" Target="../media/image96.png"/></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58.xml"/><Relationship Id="rId4" Type="http://schemas.openxmlformats.org/officeDocument/2006/relationships/slideLayout" Target="../slideLayouts/slideLayout2.xml"/><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image" Target="../media/image98.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102.png"/><Relationship Id="rId1" Type="http://schemas.openxmlformats.org/officeDocument/2006/relationships/image" Target="../media/image10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xml"/><Relationship Id="rId2" Type="http://schemas.openxmlformats.org/officeDocument/2006/relationships/image" Target="../media/image104.png"/><Relationship Id="rId1" Type="http://schemas.openxmlformats.org/officeDocument/2006/relationships/image" Target="../media/image103.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39"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3078" name="Group 3      (向天歌演示原创作品：www.TopPPT.cn)"/>
          <p:cNvGrpSpPr/>
          <p:nvPr/>
        </p:nvGrpSpPr>
        <p:grpSpPr bwMode="auto">
          <a:xfrm>
            <a:off x="1559496" y="5253072"/>
            <a:ext cx="1776834" cy="120650"/>
            <a:chOff x="1559554" y="4356850"/>
            <a:chExt cx="1777310" cy="121200"/>
          </a:xfrm>
        </p:grpSpPr>
        <p:cxnSp>
          <p:nvCxnSpPr>
            <p:cNvPr id="24" name="Straight Connector 23      (向天歌演示原创作品：www.TopPPT.cn)"/>
            <p:cNvCxnSpPr/>
            <p:nvPr/>
          </p:nvCxnSpPr>
          <p:spPr>
            <a:xfrm flipH="1">
              <a:off x="1559554" y="4405713"/>
              <a:ext cx="1656184" cy="0"/>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8" name="Oval 27      (向天歌演示原创作品：www.TopPPT.cn)"/>
            <p:cNvSpPr/>
            <p:nvPr/>
          </p:nvSpPr>
          <p:spPr>
            <a:xfrm>
              <a:off x="3216182" y="4356850"/>
              <a:ext cx="120682"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grpSp>
        <p:nvGrpSpPr>
          <p:cNvPr id="3079" name="Group 4      (向天歌演示原创作品：www.TopPPT.cn)"/>
          <p:cNvGrpSpPr/>
          <p:nvPr/>
        </p:nvGrpSpPr>
        <p:grpSpPr bwMode="auto">
          <a:xfrm>
            <a:off x="4051300" y="5253072"/>
            <a:ext cx="1868488"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0716"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sp>
        <p:nvSpPr>
          <p:cNvPr id="45" name="Rectangle 44      (向天歌演示原创作品：www.TopPPT.cn)"/>
          <p:cNvSpPr/>
          <p:nvPr/>
        </p:nvSpPr>
        <p:spPr>
          <a:xfrm>
            <a:off x="3992880" y="2479675"/>
            <a:ext cx="2504440" cy="8401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81" name="TextBox 6      (向天歌演示原创作品：www.TopPPT.cn)"/>
          <p:cNvSpPr txBox="1">
            <a:spLocks noChangeArrowheads="1"/>
          </p:cNvSpPr>
          <p:nvPr/>
        </p:nvSpPr>
        <p:spPr bwMode="auto">
          <a:xfrm>
            <a:off x="4279900" y="2635885"/>
            <a:ext cx="2106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rPr>
              <a:t>选修课平台</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0" name="Rectangle 19      (向天歌演示原创作品：www.TopPPT.cn)"/>
          <p:cNvSpPr/>
          <p:nvPr/>
        </p:nvSpPr>
        <p:spPr>
          <a:xfrm rot="2289162">
            <a:off x="2543810" y="1380173"/>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3083" name="Group 9      (向天歌演示原创作品：www.TopPPT.cn)"/>
          <p:cNvGrpSpPr/>
          <p:nvPr/>
        </p:nvGrpSpPr>
        <p:grpSpPr bwMode="auto">
          <a:xfrm>
            <a:off x="3490377" y="5544556"/>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3085" name="TextBox 21      (向天歌演示原创作品：www.TopPPT.cn)"/>
          <p:cNvSpPr txBox="1">
            <a:spLocks noChangeArrowheads="1"/>
          </p:cNvSpPr>
          <p:nvPr/>
        </p:nvSpPr>
        <p:spPr bwMode="auto">
          <a:xfrm>
            <a:off x="2641600" y="1334770"/>
            <a:ext cx="126936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0" b="1" dirty="0">
                <a:solidFill>
                  <a:srgbClr val="FF0000"/>
                </a:solidFill>
                <a:latin typeface="微软雅黑" panose="020B0503020204020204" pitchFamily="34" charset="-122"/>
                <a:ea typeface="微软雅黑" panose="020B0503020204020204" pitchFamily="34" charset="-122"/>
              </a:rPr>
              <a:t>雅</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sp>
        <p:nvSpPr>
          <p:cNvPr id="26" name="Rectangle 19      (向天歌演示原创作品：www.TopPPT.cn)"/>
          <p:cNvSpPr/>
          <p:nvPr/>
        </p:nvSpPr>
        <p:spPr>
          <a:xfrm rot="2289162">
            <a:off x="1158861" y="2167079"/>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 name="文本框 1"/>
          <p:cNvSpPr txBox="1"/>
          <p:nvPr/>
        </p:nvSpPr>
        <p:spPr>
          <a:xfrm>
            <a:off x="1197115" y="2092006"/>
            <a:ext cx="1381125" cy="1322070"/>
          </a:xfrm>
          <a:prstGeom prst="rect">
            <a:avLst/>
          </a:prstGeom>
          <a:noFill/>
        </p:spPr>
        <p:txBody>
          <a:bodyPr wrap="square" rtlCol="0">
            <a:spAutoFit/>
          </a:bodyPr>
          <a:lstStyle/>
          <a:p>
            <a:pPr lvl="0" eaLnBrk="1" hangingPunct="1"/>
            <a:r>
              <a:rPr lang="zh-CN" altLang="en-US" sz="8000" b="1" dirty="0">
                <a:solidFill>
                  <a:srgbClr val="FF0000"/>
                </a:solidFill>
                <a:latin typeface="微软雅黑" panose="020B0503020204020204" pitchFamily="34" charset="-122"/>
                <a:ea typeface="微软雅黑" panose="020B0503020204020204" pitchFamily="34" charset="-122"/>
              </a:rPr>
              <a:t>尔</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pic>
        <p:nvPicPr>
          <p:cNvPr id="3"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
        <p:nvSpPr>
          <p:cNvPr id="3077" name="TextBox 21      (向天歌演示原创作品：www.TopPPT.cn)"/>
          <p:cNvSpPr txBox="1">
            <a:spLocks noChangeArrowheads="1"/>
          </p:cNvSpPr>
          <p:nvPr/>
        </p:nvSpPr>
        <p:spPr bwMode="auto">
          <a:xfrm>
            <a:off x="864870" y="3840480"/>
            <a:ext cx="630745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rgbClr val="2B2E30"/>
                </a:solidFill>
                <a:latin typeface="微软雅黑" panose="020B0503020204020204" pitchFamily="34" charset="-122"/>
                <a:ea typeface="微软雅黑" panose="020B0503020204020204" pitchFamily="34" charset="-122"/>
              </a:rPr>
              <a:t>学生使用指南</a:t>
            </a:r>
            <a:endParaRPr lang="en-US" altLang="zh-CN" sz="4800" b="1">
              <a:solidFill>
                <a:srgbClr val="2B2E30"/>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680"/>
            <a:ext cx="34391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学校</a:t>
            </a:r>
            <a:r>
              <a:rPr lang="en-US" altLang="zh-CN" sz="2800" b="1" dirty="0" smtClean="0">
                <a:latin typeface="微软雅黑" panose="020B0503020204020204" pitchFamily="34" charset="-122"/>
              </a:rPr>
              <a:t>/</a:t>
            </a:r>
            <a:r>
              <a:rPr lang="zh-CN" altLang="en-US" sz="2800" b="1" dirty="0" smtClean="0">
                <a:latin typeface="微软雅黑" panose="020B0503020204020204" pitchFamily="34" charset="-122"/>
              </a:rPr>
              <a:t>单位认证</a:t>
            </a:r>
            <a:endParaRPr lang="en-US" altLang="zh-CN" sz="2800" b="1" dirty="0" smtClean="0">
              <a:latin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753745" y="900430"/>
            <a:ext cx="2684145" cy="4622800"/>
          </a:xfrm>
          <a:prstGeom prst="rect">
            <a:avLst/>
          </a:prstGeom>
        </p:spPr>
      </p:pic>
      <p:sp>
        <p:nvSpPr>
          <p:cNvPr id="32" name="Rectangle 31      (向天歌演示原创作品：www.TopPPT.cn)"/>
          <p:cNvSpPr/>
          <p:nvPr/>
        </p:nvSpPr>
        <p:spPr>
          <a:xfrm>
            <a:off x="551180" y="5667375"/>
            <a:ext cx="11097895" cy="10528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6" name="矩形 5"/>
          <p:cNvSpPr/>
          <p:nvPr/>
        </p:nvSpPr>
        <p:spPr>
          <a:xfrm>
            <a:off x="1358900" y="1329690"/>
            <a:ext cx="2079625" cy="58420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CC5CDC8B513E4FED987246AD0598CB41"/>
          <p:cNvPicPr>
            <a:picLocks noChangeAspect="1"/>
          </p:cNvPicPr>
          <p:nvPr/>
        </p:nvPicPr>
        <p:blipFill>
          <a:blip r:embed="rId2"/>
          <a:stretch>
            <a:fillRect/>
          </a:stretch>
        </p:blipFill>
        <p:spPr>
          <a:xfrm>
            <a:off x="3842385" y="900430"/>
            <a:ext cx="2687955" cy="4622800"/>
          </a:xfrm>
          <a:prstGeom prst="rect">
            <a:avLst/>
          </a:prstGeom>
        </p:spPr>
      </p:pic>
      <p:sp>
        <p:nvSpPr>
          <p:cNvPr id="4" name="矩形 3"/>
          <p:cNvSpPr/>
          <p:nvPr/>
        </p:nvSpPr>
        <p:spPr>
          <a:xfrm>
            <a:off x="3843020" y="3679190"/>
            <a:ext cx="2687320" cy="45212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92D21514DB6B662683C3B4A5F23C41D6"/>
          <p:cNvPicPr>
            <a:picLocks noChangeAspect="1"/>
          </p:cNvPicPr>
          <p:nvPr/>
        </p:nvPicPr>
        <p:blipFill>
          <a:blip r:embed="rId3"/>
          <a:stretch>
            <a:fillRect/>
          </a:stretch>
        </p:blipFill>
        <p:spPr>
          <a:xfrm>
            <a:off x="7137400" y="900430"/>
            <a:ext cx="2700020" cy="4622800"/>
          </a:xfrm>
          <a:prstGeom prst="rect">
            <a:avLst/>
          </a:prstGeom>
        </p:spPr>
      </p:pic>
      <p:sp>
        <p:nvSpPr>
          <p:cNvPr id="10" name="TextBox 43      (向天歌演示原创作品：www.TopPPT.cn)"/>
          <p:cNvSpPr txBox="1">
            <a:spLocks noChangeArrowheads="1"/>
          </p:cNvSpPr>
          <p:nvPr/>
        </p:nvSpPr>
        <p:spPr bwMode="auto">
          <a:xfrm>
            <a:off x="609600" y="5739130"/>
            <a:ext cx="1096708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登录以后点击【我】先查看一下您的姓名等信息是否正确。</a:t>
            </a:r>
            <a:endParaRPr lang="zh-CN" altLang="en-US" sz="1800" dirty="0" smtClean="0">
              <a:solidFill>
                <a:schemeClr val="bg1"/>
              </a:solidFill>
              <a:latin typeface="微软雅黑" panose="020B0503020204020204" pitchFamily="34" charset="-122"/>
              <a:sym typeface="+mn-ea"/>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如果您之前填写学校或单位名称页面跳过了，现在想要进行认证，您可以点击头像旁边的【</a:t>
            </a:r>
            <a:r>
              <a:rPr lang="en-US" altLang="zh-CN" sz="1800" dirty="0" smtClean="0">
                <a:solidFill>
                  <a:schemeClr val="bg1"/>
                </a:solidFill>
                <a:latin typeface="微软雅黑" panose="020B0503020204020204" pitchFamily="34" charset="-122"/>
                <a:sym typeface="+mn-ea"/>
              </a:rPr>
              <a:t>&gt;</a:t>
            </a:r>
            <a:r>
              <a:rPr lang="zh-CN" altLang="en-US" sz="1800" dirty="0" smtClean="0">
                <a:solidFill>
                  <a:schemeClr val="bg1"/>
                </a:solidFill>
                <a:latin typeface="微软雅黑" panose="020B0503020204020204" pitchFamily="34" charset="-122"/>
                <a:sym typeface="+mn-ea"/>
              </a:rPr>
              <a:t>】，点击【学号</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工号】进行认证，【学校</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单位】填写您的学校名称，【学号</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工号】一栏填写您学校通知的学号。</a:t>
            </a:r>
            <a:endParaRPr lang="en-US" altLang="zh-CN" sz="1800" dirty="0" smtClean="0">
              <a:solidFill>
                <a:schemeClr val="bg1"/>
              </a:solidFill>
              <a:latin typeface="微软雅黑" panose="020B0503020204020204" pitchFamily="34" charset="-122"/>
              <a:sym typeface="+mn-ea"/>
            </a:endParaRPr>
          </a:p>
        </p:txBody>
      </p:sp>
      <p:sp>
        <p:nvSpPr>
          <p:cNvPr id="9" name="矩形 8"/>
          <p:cNvSpPr/>
          <p:nvPr/>
        </p:nvSpPr>
        <p:spPr>
          <a:xfrm>
            <a:off x="7282180" y="1913890"/>
            <a:ext cx="2401570" cy="78041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10253980" y="1833245"/>
            <a:ext cx="1322070" cy="261048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0356850" y="1995170"/>
            <a:ext cx="1220470" cy="2306955"/>
          </a:xfrm>
          <a:prstGeom prst="rect">
            <a:avLst/>
          </a:prstGeom>
          <a:noFill/>
        </p:spPr>
        <p:txBody>
          <a:bodyPr wrap="square" rtlCol="0">
            <a:spAutoFit/>
          </a:bodyPr>
          <a:p>
            <a:r>
              <a:rPr lang="zh-CN" altLang="en-US" b="1">
                <a:solidFill>
                  <a:srgbClr val="FF0000"/>
                </a:solidFill>
              </a:rPr>
              <a:t>注意：</a:t>
            </a:r>
            <a:endParaRPr lang="zh-CN" altLang="en-US" b="1">
              <a:solidFill>
                <a:srgbClr val="FF0000"/>
              </a:solidFill>
            </a:endParaRPr>
          </a:p>
          <a:p>
            <a:r>
              <a:rPr lang="zh-CN" altLang="en-US" b="1">
                <a:solidFill>
                  <a:srgbClr val="FF0000"/>
                </a:solidFill>
              </a:rPr>
              <a:t>单位认证时一定要多次检查自己输入的学校名称和账号。</a:t>
            </a:r>
            <a:endParaRPr lang="zh-CN" altLang="en-US" b="1">
              <a:solidFill>
                <a:srgbClr val="FF0000"/>
              </a:solidFill>
            </a:endParaRP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755640"/>
            <a:ext cx="10741660" cy="9715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7634DE7BDFBD96B7EA6C2A80772E371B"/>
          <p:cNvPicPr>
            <a:picLocks noChangeAspect="1"/>
          </p:cNvPicPr>
          <p:nvPr/>
        </p:nvPicPr>
        <p:blipFill>
          <a:blip r:embed="rId1"/>
          <a:stretch>
            <a:fillRect/>
          </a:stretch>
        </p:blipFill>
        <p:spPr>
          <a:xfrm>
            <a:off x="4613910" y="901065"/>
            <a:ext cx="2724785" cy="4683760"/>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查看课程</a:t>
            </a:r>
            <a:endParaRPr lang="zh-CN" altLang="en-US" sz="2800" b="1" dirty="0">
              <a:latin typeface="微软雅黑" panose="020B0503020204020204" pitchFamily="34" charset="-122"/>
            </a:endParaRPr>
          </a:p>
        </p:txBody>
      </p:sp>
      <p:sp>
        <p:nvSpPr>
          <p:cNvPr id="18" name="矩形 17"/>
          <p:cNvSpPr/>
          <p:nvPr/>
        </p:nvSpPr>
        <p:spPr>
          <a:xfrm>
            <a:off x="4784725" y="1864360"/>
            <a:ext cx="622300" cy="54546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43      (向天歌演示原创作品：www.TopPPT.cn)"/>
          <p:cNvSpPr txBox="1">
            <a:spLocks noChangeArrowheads="1"/>
          </p:cNvSpPr>
          <p:nvPr/>
        </p:nvSpPr>
        <p:spPr bwMode="auto">
          <a:xfrm>
            <a:off x="763270" y="5791200"/>
            <a:ext cx="1065974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点击【确定】以后，您返回页面，再点击头像进入【账号管理】查看，显示您的学校、学号，而且后面没有【未认证】三个字，即为认证成功，然后您可以点击【我】</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【课程】或者【首页】</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【课程】进入查看您账号下的课程进行学习，一定不要从【最近使用】或者【常用】里进入，否则不记录学习轨迹。</a:t>
            </a:r>
            <a:endParaRPr lang="en-US" altLang="zh-CN" sz="1800" dirty="0" smtClean="0">
              <a:solidFill>
                <a:schemeClr val="bg1"/>
              </a:solidFill>
              <a:latin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8629650" y="901065"/>
            <a:ext cx="2763520" cy="4759325"/>
          </a:xfrm>
          <a:prstGeom prst="rect">
            <a:avLst/>
          </a:prstGeom>
        </p:spPr>
      </p:pic>
      <p:sp>
        <p:nvSpPr>
          <p:cNvPr id="6" name="矩形 5"/>
          <p:cNvSpPr/>
          <p:nvPr/>
        </p:nvSpPr>
        <p:spPr>
          <a:xfrm>
            <a:off x="8629650" y="2519680"/>
            <a:ext cx="2762885" cy="45212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3" name="图片 12"/>
          <p:cNvPicPr>
            <a:picLocks noChangeAspect="1"/>
          </p:cNvPicPr>
          <p:nvPr/>
        </p:nvPicPr>
        <p:blipFill>
          <a:blip r:embed="rId3"/>
          <a:stretch>
            <a:fillRect/>
          </a:stretch>
        </p:blipFill>
        <p:spPr>
          <a:xfrm>
            <a:off x="700405" y="901065"/>
            <a:ext cx="2713990" cy="4686300"/>
          </a:xfrm>
          <a:prstGeom prst="rect">
            <a:avLst/>
          </a:prstGeom>
        </p:spPr>
      </p:pic>
      <p:sp>
        <p:nvSpPr>
          <p:cNvPr id="9" name="矩形 8"/>
          <p:cNvSpPr/>
          <p:nvPr/>
        </p:nvSpPr>
        <p:spPr>
          <a:xfrm>
            <a:off x="10789285" y="5204460"/>
            <a:ext cx="603250" cy="45593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4613910" y="5204460"/>
            <a:ext cx="603250" cy="455930"/>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681355" y="3340735"/>
            <a:ext cx="2733040" cy="88582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09905" y="5763895"/>
            <a:ext cx="11200765" cy="9779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5" name="图片 14" descr="A78100FE5C77C3B025414475DCA490DF"/>
          <p:cNvPicPr>
            <a:picLocks noChangeAspect="1"/>
          </p:cNvPicPr>
          <p:nvPr/>
        </p:nvPicPr>
        <p:blipFill>
          <a:blip r:embed="rId1"/>
          <a:stretch>
            <a:fillRect/>
          </a:stretch>
        </p:blipFill>
        <p:spPr>
          <a:xfrm>
            <a:off x="801370" y="849630"/>
            <a:ext cx="2815590" cy="481774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课程时间</a:t>
            </a:r>
            <a:endParaRPr lang="zh-CN" altLang="en-US" sz="2800" b="1" dirty="0">
              <a:latin typeface="微软雅黑" panose="020B0503020204020204" pitchFamily="34" charset="-122"/>
            </a:endParaRPr>
          </a:p>
        </p:txBody>
      </p:sp>
      <p:pic>
        <p:nvPicPr>
          <p:cNvPr id="2" name="图片 1" descr="AB0B0B85F17205A96B65658A67057321"/>
          <p:cNvPicPr>
            <a:picLocks noChangeAspect="1"/>
          </p:cNvPicPr>
          <p:nvPr/>
        </p:nvPicPr>
        <p:blipFill>
          <a:blip r:embed="rId2"/>
          <a:stretch>
            <a:fillRect/>
          </a:stretch>
        </p:blipFill>
        <p:spPr>
          <a:xfrm>
            <a:off x="4292600" y="849630"/>
            <a:ext cx="2821940" cy="4818380"/>
          </a:xfrm>
          <a:prstGeom prst="rect">
            <a:avLst/>
          </a:prstGeom>
        </p:spPr>
      </p:pic>
      <p:sp>
        <p:nvSpPr>
          <p:cNvPr id="38920" name="TextBox 43      (向天歌演示原创作品：www.TopPPT.cn)"/>
          <p:cNvSpPr txBox="1">
            <a:spLocks noChangeArrowheads="1"/>
          </p:cNvSpPr>
          <p:nvPr/>
        </p:nvSpPr>
        <p:spPr bwMode="auto">
          <a:xfrm>
            <a:off x="582295" y="5763895"/>
            <a:ext cx="111283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algn="l" eaLnBrk="1" hangingPunct="1">
              <a:buClrTx/>
              <a:buSzTx/>
              <a:buNone/>
            </a:pPr>
            <a:r>
              <a:rPr lang="zh-CN" altLang="en-US" sz="1800" dirty="0" smtClean="0">
                <a:solidFill>
                  <a:schemeClr val="bg1"/>
                </a:solidFill>
                <a:latin typeface="微软雅黑" panose="020B0503020204020204" pitchFamily="34" charset="-122"/>
                <a:sym typeface="+mn-ea"/>
              </a:rPr>
              <a:t>进入课程以后，点击【更多】➤【课程时间】，可以查看到课程时间</a:t>
            </a:r>
            <a:r>
              <a:rPr lang="zh-CN" altLang="en-US" sz="1800" dirty="0">
                <a:solidFill>
                  <a:schemeClr val="bg1"/>
                </a:solidFill>
                <a:latin typeface="微软雅黑" panose="020B0503020204020204" pitchFamily="34" charset="-122"/>
                <a:sym typeface="+mn-ea"/>
              </a:rPr>
              <a:t>（如果没有说明的，请查看学校通知）</a:t>
            </a:r>
            <a:r>
              <a:rPr lang="zh-CN" altLang="en-US" sz="1800" dirty="0" smtClean="0">
                <a:solidFill>
                  <a:schemeClr val="bg1"/>
                </a:solidFill>
                <a:latin typeface="微软雅黑" panose="020B0503020204020204" pitchFamily="34" charset="-122"/>
                <a:sym typeface="+mn-ea"/>
              </a:rPr>
              <a:t>，</a:t>
            </a:r>
            <a:r>
              <a:rPr lang="zh-CN" altLang="en-US" sz="1800" dirty="0">
                <a:solidFill>
                  <a:schemeClr val="bg1"/>
                </a:solidFill>
                <a:latin typeface="微软雅黑" panose="020B0503020204020204" pitchFamily="34" charset="-122"/>
                <a:sym typeface="+mn-ea"/>
              </a:rPr>
              <a:t>课程时间由学校统一设置，如果课程结束，就是复习模式，是不能再继续学习的。</a:t>
            </a:r>
            <a:r>
              <a:rPr lang="zh-CN" altLang="en-US" sz="1800" dirty="0" smtClean="0">
                <a:solidFill>
                  <a:schemeClr val="bg1"/>
                </a:solidFill>
                <a:latin typeface="微软雅黑" panose="020B0503020204020204" pitchFamily="34" charset="-122"/>
                <a:sym typeface="+mn-ea"/>
              </a:rPr>
              <a:t>请您务必在规定时间内完成学习任务。课程进入复习模式，课程页面上方会有显示，请注意查看。</a:t>
            </a:r>
            <a:endParaRPr lang="zh-CN" altLang="en-US" sz="1800" dirty="0" smtClean="0">
              <a:solidFill>
                <a:schemeClr val="bg1"/>
              </a:solidFill>
              <a:latin typeface="微软雅黑" panose="020B0503020204020204" pitchFamily="34" charset="-122"/>
              <a:sym typeface="+mn-ea"/>
            </a:endParaRPr>
          </a:p>
        </p:txBody>
      </p:sp>
      <p:sp>
        <p:nvSpPr>
          <p:cNvPr id="7" name="矩形 6"/>
          <p:cNvSpPr/>
          <p:nvPr/>
        </p:nvSpPr>
        <p:spPr>
          <a:xfrm>
            <a:off x="4292600" y="1571625"/>
            <a:ext cx="2846705" cy="507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801370" y="3858260"/>
            <a:ext cx="2844165" cy="9264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 15"/>
          <p:cNvSpPr/>
          <p:nvPr/>
        </p:nvSpPr>
        <p:spPr>
          <a:xfrm>
            <a:off x="7819390" y="935355"/>
            <a:ext cx="3640455" cy="45275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7" name="文本框 16"/>
          <p:cNvSpPr txBox="1"/>
          <p:nvPr/>
        </p:nvSpPr>
        <p:spPr>
          <a:xfrm>
            <a:off x="7976235" y="1062990"/>
            <a:ext cx="3484245" cy="4399915"/>
          </a:xfrm>
          <a:prstGeom prst="rect">
            <a:avLst/>
          </a:prstGeom>
          <a:noFill/>
        </p:spPr>
        <p:txBody>
          <a:bodyPr wrap="square" rtlCol="0">
            <a:spAutoFit/>
          </a:bodyPr>
          <a:p>
            <a:r>
              <a:rPr lang="zh-CN" altLang="en-US" sz="2000" b="1">
                <a:solidFill>
                  <a:srgbClr val="FF0000"/>
                </a:solidFill>
              </a:rPr>
              <a:t>小贴士：</a:t>
            </a:r>
            <a:endParaRPr lang="zh-CN" altLang="en-US" sz="2000" b="1">
              <a:solidFill>
                <a:srgbClr val="FF0000"/>
              </a:solidFill>
            </a:endParaRPr>
          </a:p>
          <a:p>
            <a:r>
              <a:rPr lang="zh-CN" altLang="en-US" sz="2000" b="1">
                <a:solidFill>
                  <a:srgbClr val="FF0000"/>
                </a:solidFill>
              </a:rPr>
              <a:t>课程一定要在课程时间内学习完，包括观看视频完成测验并提交等。</a:t>
            </a:r>
            <a:endParaRPr lang="zh-CN" altLang="en-US" sz="2000" b="1">
              <a:solidFill>
                <a:srgbClr val="FF0000"/>
              </a:solidFill>
            </a:endParaRPr>
          </a:p>
          <a:p>
            <a:r>
              <a:rPr lang="zh-CN" altLang="en-US" sz="2000" b="1">
                <a:solidFill>
                  <a:srgbClr val="FF0000"/>
                </a:solidFill>
              </a:rPr>
              <a:t>课程时间和考试时间可以不一致，也可以一致，具体时间查看学校通知。</a:t>
            </a:r>
            <a:endParaRPr lang="zh-CN" altLang="en-US" sz="2000" b="1">
              <a:solidFill>
                <a:srgbClr val="FF0000"/>
              </a:solidFill>
            </a:endParaRPr>
          </a:p>
          <a:p>
            <a:r>
              <a:rPr lang="zh-CN" altLang="en-US" sz="2000" b="1">
                <a:solidFill>
                  <a:srgbClr val="FF0000"/>
                </a:solidFill>
                <a:sym typeface="+mn-ea"/>
              </a:rPr>
              <a:t>超星尔雅课程是网络在线学习模式，每天观看视频没有具体的时间限制，每天看视频的时间和集数由您自己决定，只要您在结课时间之前看完并且完成学校设置的所有的任务即可。</a:t>
            </a:r>
            <a:endParaRPr lang="zh-CN" altLang="en-US" sz="2000" b="1">
              <a:solidFill>
                <a:srgbClr val="FF0000"/>
              </a:solidFill>
            </a:endParaRP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64500" y="1064895"/>
            <a:ext cx="3489325" cy="54864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5" name="图片 14" descr="A78100FE5C77C3B025414475DCA490DF"/>
          <p:cNvPicPr>
            <a:picLocks noChangeAspect="1"/>
          </p:cNvPicPr>
          <p:nvPr/>
        </p:nvPicPr>
        <p:blipFill>
          <a:blip r:embed="rId1"/>
          <a:stretch>
            <a:fillRect/>
          </a:stretch>
        </p:blipFill>
        <p:spPr>
          <a:xfrm>
            <a:off x="586105" y="1064895"/>
            <a:ext cx="3206115" cy="548703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查看考核</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136255" y="1136650"/>
            <a:ext cx="319151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点击【更多】➤【考核标准】，可以查看您的课程各项考核权重以及您当前得分，</a:t>
            </a:r>
            <a:r>
              <a:rPr lang="zh-CN" altLang="en-US" sz="1800">
                <a:solidFill>
                  <a:schemeClr val="bg1"/>
                </a:solidFill>
                <a:latin typeface="微软雅黑" panose="020B0503020204020204" pitchFamily="34" charset="-122"/>
                <a:sym typeface="+mn-ea"/>
              </a:rPr>
              <a:t>总成绩 =视频成绩*视频考核比例+章节测验的平均成绩*章节测验考核比例+考试成绩*考试考核比例+（以每门课实际显示权重为准；课堂互动、签到、音频、访问数、讨论、阅读、直播、奖励、线下……），</a:t>
            </a:r>
            <a:r>
              <a:rPr lang="zh-CN" altLang="en-US" sz="1800" dirty="0" smtClean="0">
                <a:solidFill>
                  <a:schemeClr val="bg1"/>
                </a:solidFill>
                <a:latin typeface="微软雅黑" panose="020B0503020204020204" pitchFamily="34" charset="-122"/>
                <a:sym typeface="+mn-ea"/>
              </a:rPr>
              <a:t>祝您取得好成绩。</a:t>
            </a:r>
            <a:endParaRPr lang="zh-CN" altLang="en-US" sz="1800" dirty="0" smtClean="0">
              <a:solidFill>
                <a:schemeClr val="bg1"/>
              </a:solidFill>
              <a:latin typeface="微软雅黑" panose="020B0503020204020204" pitchFamily="34" charset="-122"/>
              <a:sym typeface="+mn-ea"/>
            </a:endParaRPr>
          </a:p>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如果【更多】中不显示【考核标准】，是因为贵校老师设置了不允许查看成绩，请等待结课后老师导出成绩即可。</a:t>
            </a:r>
            <a:endParaRPr lang="zh-CN" altLang="en-US" sz="1800" dirty="0" smtClean="0">
              <a:solidFill>
                <a:schemeClr val="bg1"/>
              </a:solidFill>
              <a:latin typeface="微软雅黑" panose="020B0503020204020204" pitchFamily="34" charset="-122"/>
              <a:sym typeface="+mn-ea"/>
            </a:endParaRPr>
          </a:p>
        </p:txBody>
      </p:sp>
      <p:sp>
        <p:nvSpPr>
          <p:cNvPr id="6" name="矩形 5"/>
          <p:cNvSpPr/>
          <p:nvPr/>
        </p:nvSpPr>
        <p:spPr>
          <a:xfrm>
            <a:off x="586105" y="2291715"/>
            <a:ext cx="3206115" cy="2247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descr="F01364716D2B9BA4878C0BFD3BCB45F0"/>
          <p:cNvPicPr>
            <a:picLocks noChangeAspect="1"/>
          </p:cNvPicPr>
          <p:nvPr/>
        </p:nvPicPr>
        <p:blipFill>
          <a:blip r:embed="rId2"/>
          <a:stretch>
            <a:fillRect/>
          </a:stretch>
        </p:blipFill>
        <p:spPr>
          <a:xfrm>
            <a:off x="4280535" y="1064895"/>
            <a:ext cx="3202305" cy="5487035"/>
          </a:xfrm>
          <a:prstGeom prst="rect">
            <a:avLst/>
          </a:prstGeom>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64500" y="2082165"/>
            <a:ext cx="3489325" cy="31127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F01364716D2B9BA4878C0BFD3BCB45F0"/>
          <p:cNvPicPr>
            <a:picLocks noChangeAspect="1"/>
          </p:cNvPicPr>
          <p:nvPr/>
        </p:nvPicPr>
        <p:blipFill>
          <a:blip r:embed="rId1"/>
          <a:stretch>
            <a:fillRect/>
          </a:stretch>
        </p:blipFill>
        <p:spPr>
          <a:xfrm>
            <a:off x="621030" y="1064895"/>
            <a:ext cx="3202305" cy="548703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查看进度</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136255" y="2212975"/>
            <a:ext cx="319151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点击【更多】➤【学习记录】，可以查看您的课程章节任务点完成进度、签到率、讨论情况、访问数以及作业、课堂积分情况。</a:t>
            </a:r>
            <a:endParaRPr lang="zh-CN" altLang="en-US" sz="1800" dirty="0" smtClean="0">
              <a:solidFill>
                <a:schemeClr val="bg1"/>
              </a:solidFill>
              <a:latin typeface="微软雅黑" panose="020B0503020204020204" pitchFamily="34" charset="-122"/>
              <a:sym typeface="+mn-ea"/>
            </a:endParaRPr>
          </a:p>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如果您学校针对考试有要求，需要达到一定条件才可参加考试，请注意查看您的【章节任务点完成进度】，建议您多完成。</a:t>
            </a:r>
            <a:endParaRPr lang="zh-CN" altLang="en-US" sz="1800" dirty="0" smtClean="0">
              <a:solidFill>
                <a:schemeClr val="bg1"/>
              </a:solidFill>
              <a:latin typeface="微软雅黑" panose="020B0503020204020204" pitchFamily="34" charset="-122"/>
              <a:sym typeface="+mn-ea"/>
            </a:endParaRPr>
          </a:p>
        </p:txBody>
      </p:sp>
      <p:sp>
        <p:nvSpPr>
          <p:cNvPr id="6" name="矩形 5"/>
          <p:cNvSpPr/>
          <p:nvPr/>
        </p:nvSpPr>
        <p:spPr>
          <a:xfrm>
            <a:off x="622935" y="3117215"/>
            <a:ext cx="3206115" cy="4044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3" name="图片 2"/>
          <p:cNvPicPr>
            <a:picLocks noChangeAspect="1"/>
          </p:cNvPicPr>
          <p:nvPr/>
        </p:nvPicPr>
        <p:blipFill>
          <a:blip r:embed="rId2"/>
          <a:stretch>
            <a:fillRect/>
          </a:stretch>
        </p:blipFill>
        <p:spPr>
          <a:xfrm>
            <a:off x="4318635" y="1064895"/>
            <a:ext cx="3249930" cy="5553710"/>
          </a:xfrm>
          <a:prstGeom prst="rect">
            <a:avLst/>
          </a:prstGeom>
        </p:spPr>
      </p:pic>
      <p:sp>
        <p:nvSpPr>
          <p:cNvPr id="4" name="矩形 3"/>
          <p:cNvSpPr/>
          <p:nvPr/>
        </p:nvSpPr>
        <p:spPr>
          <a:xfrm>
            <a:off x="4318635" y="1755140"/>
            <a:ext cx="3249930" cy="6845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pic>
        <p:nvPicPr>
          <p:cNvPr id="10" name="图片 9" descr="04BCBB9B1C2E3969EFAFB4E2EF0C8C9C"/>
          <p:cNvPicPr>
            <a:picLocks noChangeAspect="1"/>
          </p:cNvPicPr>
          <p:nvPr/>
        </p:nvPicPr>
        <p:blipFill>
          <a:blip r:embed="rId1"/>
          <a:stretch>
            <a:fillRect/>
          </a:stretch>
        </p:blipFill>
        <p:spPr>
          <a:xfrm>
            <a:off x="3288665" y="1334135"/>
            <a:ext cx="2804795" cy="4796155"/>
          </a:xfrm>
          <a:prstGeom prst="rect">
            <a:avLst/>
          </a:prstGeom>
        </p:spPr>
      </p:pic>
      <p:pic>
        <p:nvPicPr>
          <p:cNvPr id="2" name="图片 1" descr="E0E0E6AA832141705A42B397C4F907A2"/>
          <p:cNvPicPr>
            <a:picLocks noChangeAspect="1"/>
          </p:cNvPicPr>
          <p:nvPr/>
        </p:nvPicPr>
        <p:blipFill>
          <a:blip r:embed="rId2"/>
          <a:stretch>
            <a:fillRect/>
          </a:stretch>
        </p:blipFill>
        <p:spPr>
          <a:xfrm>
            <a:off x="321945" y="1334135"/>
            <a:ext cx="2795270" cy="4794885"/>
          </a:xfrm>
          <a:prstGeom prst="rect">
            <a:avLst/>
          </a:prstGeom>
        </p:spPr>
      </p:pic>
      <p:sp>
        <p:nvSpPr>
          <p:cNvPr id="7" name="矩形 6"/>
          <p:cNvSpPr/>
          <p:nvPr/>
        </p:nvSpPr>
        <p:spPr>
          <a:xfrm>
            <a:off x="321945" y="3180715"/>
            <a:ext cx="662940" cy="27724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3" name="矩形标注 12"/>
          <p:cNvSpPr/>
          <p:nvPr/>
        </p:nvSpPr>
        <p:spPr>
          <a:xfrm>
            <a:off x="1684655" y="2922905"/>
            <a:ext cx="1151255" cy="506095"/>
          </a:xfrm>
          <a:prstGeom prst="wedgeRectCallout">
            <a:avLst>
              <a:gd name="adj1" fmla="val -111610"/>
              <a:gd name="adj2" fmla="val 95169"/>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闯关模式</a:t>
            </a:r>
            <a:endParaRPr lang="zh-CN" altLang="en-US" b="1" noProof="1">
              <a:solidFill>
                <a:srgbClr val="FF0000"/>
              </a:solidFill>
            </a:endParaRPr>
          </a:p>
        </p:txBody>
      </p:sp>
      <p:sp>
        <p:nvSpPr>
          <p:cNvPr id="12" name="矩形标注 11"/>
          <p:cNvSpPr/>
          <p:nvPr/>
        </p:nvSpPr>
        <p:spPr>
          <a:xfrm>
            <a:off x="4726940" y="2718435"/>
            <a:ext cx="1151255" cy="462280"/>
          </a:xfrm>
          <a:prstGeom prst="wedgeRectCallout">
            <a:avLst>
              <a:gd name="adj1" fmla="val -115250"/>
              <a:gd name="adj2" fmla="val 184478"/>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开放模式</a:t>
            </a:r>
            <a:endParaRPr lang="zh-CN" altLang="en-US" b="1" noProof="1">
              <a:solidFill>
                <a:srgbClr val="FF0000"/>
              </a:solidFill>
            </a:endParaRPr>
          </a:p>
        </p:txBody>
      </p:sp>
      <p:sp>
        <p:nvSpPr>
          <p:cNvPr id="3" name="矩形 2"/>
          <p:cNvSpPr/>
          <p:nvPr/>
        </p:nvSpPr>
        <p:spPr>
          <a:xfrm>
            <a:off x="3288665" y="3180715"/>
            <a:ext cx="662940" cy="29489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1" name="Rectangle 31      (向天歌演示原创作品：www.TopPPT.cn)"/>
          <p:cNvSpPr/>
          <p:nvPr/>
        </p:nvSpPr>
        <p:spPr>
          <a:xfrm>
            <a:off x="9262110" y="463550"/>
            <a:ext cx="2644140" cy="62623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7" name="TextBox 43      (向天歌演示原创作品：www.TopPPT.cn)"/>
          <p:cNvSpPr txBox="1">
            <a:spLocks noChangeArrowheads="1"/>
          </p:cNvSpPr>
          <p:nvPr/>
        </p:nvSpPr>
        <p:spPr bwMode="auto">
          <a:xfrm>
            <a:off x="9333865" y="540385"/>
            <a:ext cx="2644140" cy="618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超星尔雅课程是网络在线自主学习模式，包括【闯关模式】【开放模式】【上锁模式】。</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若是【闯关模式】，需要将该章节的所有任务点完成后系统才能自动解锁下一个章节。</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若是【开放模式】，您可以选择任意章节学习。</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若是【定时发放模式】，应该是贵校老师要求这部分视频定时开放，目前还未到开放时间，所以给上锁了的。请关注学校教务网站是否有相关学习通知，或者过段时间再登录查看，及时完成学习任务。</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4" name="图片 13" descr="FA04657240DCDE8FD2A2AB1CC0E446E3"/>
          <p:cNvPicPr>
            <a:picLocks noChangeAspect="1"/>
          </p:cNvPicPr>
          <p:nvPr/>
        </p:nvPicPr>
        <p:blipFill>
          <a:blip r:embed="rId3"/>
          <a:stretch>
            <a:fillRect/>
          </a:stretch>
        </p:blipFill>
        <p:spPr>
          <a:xfrm>
            <a:off x="6268720" y="1334135"/>
            <a:ext cx="2798445" cy="4796155"/>
          </a:xfrm>
          <a:prstGeom prst="rect">
            <a:avLst/>
          </a:prstGeom>
        </p:spPr>
      </p:pic>
      <p:sp>
        <p:nvSpPr>
          <p:cNvPr id="15" name="矩形 14"/>
          <p:cNvSpPr/>
          <p:nvPr/>
        </p:nvSpPr>
        <p:spPr>
          <a:xfrm>
            <a:off x="6268720" y="3180715"/>
            <a:ext cx="595630" cy="29489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标注 15"/>
          <p:cNvSpPr/>
          <p:nvPr/>
        </p:nvSpPr>
        <p:spPr>
          <a:xfrm>
            <a:off x="7572375" y="2475230"/>
            <a:ext cx="1591310" cy="447675"/>
          </a:xfrm>
          <a:prstGeom prst="wedgeRectCallout">
            <a:avLst>
              <a:gd name="adj1" fmla="val -92458"/>
              <a:gd name="adj2" fmla="val 228439"/>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定时发放模式</a:t>
            </a:r>
            <a:endParaRPr lang="zh-CN" altLang="en-US" b="1" noProof="1">
              <a:solidFill>
                <a:srgbClr val="FF0000"/>
              </a:solidFill>
            </a:endParaRP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pic>
        <p:nvPicPr>
          <p:cNvPr id="10" name="图片 9" descr="04BCBB9B1C2E3969EFAFB4E2EF0C8C9C"/>
          <p:cNvPicPr>
            <a:picLocks noChangeAspect="1"/>
          </p:cNvPicPr>
          <p:nvPr/>
        </p:nvPicPr>
        <p:blipFill>
          <a:blip r:embed="rId1"/>
          <a:stretch>
            <a:fillRect/>
          </a:stretch>
        </p:blipFill>
        <p:spPr>
          <a:xfrm>
            <a:off x="537210" y="817245"/>
            <a:ext cx="3380105" cy="5780405"/>
          </a:xfrm>
          <a:prstGeom prst="rect">
            <a:avLst/>
          </a:prstGeom>
        </p:spPr>
      </p:pic>
      <p:sp>
        <p:nvSpPr>
          <p:cNvPr id="6" name="矩形 5"/>
          <p:cNvSpPr/>
          <p:nvPr/>
        </p:nvSpPr>
        <p:spPr>
          <a:xfrm>
            <a:off x="551180" y="2180590"/>
            <a:ext cx="1801495" cy="3981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077835" y="817880"/>
            <a:ext cx="3373755" cy="57797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75625" y="949960"/>
            <a:ext cx="3275965"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mn-ea"/>
              </a:rPr>
              <a:t>点击【章节】进入课程的学习页面，您会看到任务点情况。</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最上方有显示您的【待完成任务数】。每个章节前面的数字代表您有几个任务点未完成，橙色代表任务点未完成，绿色代表完成。</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点击您要学习的课程章节进入，可以看到对应的任务点，一个章节的任务点一般包含【视频】和【章节测验】两项。您可以查看一下，两项均需要显示【任务点已完成】，橘色圆点变成绿色即为该集任务完成，可点击左上角返回【</a:t>
            </a:r>
            <a:r>
              <a:rPr lang="en-US" altLang="zh-CN" sz="1800" dirty="0">
                <a:solidFill>
                  <a:schemeClr val="bg1"/>
                </a:solidFill>
                <a:latin typeface="微软雅黑" panose="020B0503020204020204" pitchFamily="34" charset="-122"/>
                <a:ea typeface="微软雅黑" panose="020B0503020204020204" pitchFamily="34" charset="-122"/>
                <a:sym typeface="+mn-ea"/>
              </a:rPr>
              <a:t>&lt;</a:t>
            </a:r>
            <a:r>
              <a:rPr lang="zh-CN" altLang="en-US" sz="1800" dirty="0">
                <a:solidFill>
                  <a:schemeClr val="bg1"/>
                </a:solidFill>
                <a:latin typeface="微软雅黑" panose="020B0503020204020204" pitchFamily="34" charset="-122"/>
                <a:ea typeface="微软雅黑" panose="020B0503020204020204" pitchFamily="34" charset="-122"/>
                <a:sym typeface="+mn-ea"/>
              </a:rPr>
              <a:t>】查看此章节目录前的橘色圆点是否变为绿色。</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有的章节不止一个视频，您可以向下滑动查看，完成所有任务点。</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descr="394BC7A753D304AE90F0B16DC1193412"/>
          <p:cNvPicPr>
            <a:picLocks noChangeAspect="1"/>
          </p:cNvPicPr>
          <p:nvPr/>
        </p:nvPicPr>
        <p:blipFill>
          <a:blip r:embed="rId2"/>
          <a:stretch>
            <a:fillRect/>
          </a:stretch>
        </p:blipFill>
        <p:spPr>
          <a:xfrm>
            <a:off x="4337685" y="817245"/>
            <a:ext cx="3375660" cy="5781040"/>
          </a:xfrm>
          <a:prstGeom prst="rect">
            <a:avLst/>
          </a:prstGeom>
        </p:spPr>
      </p:pic>
      <p:sp>
        <p:nvSpPr>
          <p:cNvPr id="8" name="矩形 7"/>
          <p:cNvSpPr/>
          <p:nvPr/>
        </p:nvSpPr>
        <p:spPr>
          <a:xfrm>
            <a:off x="865505" y="3072130"/>
            <a:ext cx="438785" cy="3981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0EC328145C6F6CE97D235472B5116FB1"/>
          <p:cNvPicPr>
            <a:picLocks noChangeAspect="1"/>
          </p:cNvPicPr>
          <p:nvPr/>
        </p:nvPicPr>
        <p:blipFill>
          <a:blip r:embed="rId1"/>
          <a:stretch>
            <a:fillRect/>
          </a:stretch>
        </p:blipFill>
        <p:spPr>
          <a:xfrm>
            <a:off x="4484370" y="806450"/>
            <a:ext cx="3375025" cy="577405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6" name="矩形 5"/>
          <p:cNvSpPr/>
          <p:nvPr/>
        </p:nvSpPr>
        <p:spPr>
          <a:xfrm>
            <a:off x="4484370" y="5246370"/>
            <a:ext cx="3354705" cy="11906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205470" y="1701165"/>
            <a:ext cx="3326765" cy="41192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322310" y="1810385"/>
            <a:ext cx="3167380"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如果课程考试占考核权重，您可以点击【任务】模块查看【考试】。</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如果老师发布了考试，【任务】下会显示【考试】以及您的考试状态，点击【更多】</a:t>
            </a:r>
            <a:r>
              <a:rPr lang="zh-CN" altLang="en-US" sz="1800" dirty="0">
                <a:solidFill>
                  <a:schemeClr val="bg1"/>
                </a:solidFill>
                <a:latin typeface="微软雅黑" panose="020B0503020204020204" pitchFamily="34" charset="-122"/>
                <a:ea typeface="微软雅黑" panose="020B0503020204020204" pitchFamily="34" charset="-122"/>
                <a:sym typeface="+mn-ea"/>
              </a:rPr>
              <a:t>➤【考试安排】可查看具体考试时间</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如还未发布考试，【任务】下没有【考试】，请耐心等待，并及时查看学校相关通知或定期查看平台考试状态的变化，在规定时间内参加考试。</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descr="DFDC5DF08095774D8C06A8B9334B17DE"/>
          <p:cNvPicPr>
            <a:picLocks noChangeAspect="1"/>
          </p:cNvPicPr>
          <p:nvPr/>
        </p:nvPicPr>
        <p:blipFill>
          <a:blip r:embed="rId2"/>
          <a:stretch>
            <a:fillRect/>
          </a:stretch>
        </p:blipFill>
        <p:spPr>
          <a:xfrm>
            <a:off x="751840" y="807085"/>
            <a:ext cx="3369310" cy="5773420"/>
          </a:xfrm>
          <a:prstGeom prst="rect">
            <a:avLst/>
          </a:prstGeom>
        </p:spPr>
      </p:pic>
      <p:sp>
        <p:nvSpPr>
          <p:cNvPr id="7" name="矩形 6"/>
          <p:cNvSpPr/>
          <p:nvPr/>
        </p:nvSpPr>
        <p:spPr>
          <a:xfrm>
            <a:off x="751840" y="2326640"/>
            <a:ext cx="3354705" cy="6108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471805" y="5847715"/>
            <a:ext cx="11186795" cy="8001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644525" y="5919470"/>
            <a:ext cx="10927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mn-ea"/>
              </a:rPr>
              <a:t>点击视频中间的播放按钮，进入全屏页面观看视频，如果您视频无法加载，请您点击视频右下角【标清】，点击【公网1】/【公网2】/【本校】进行线路切换，查看问题是否已解决。</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p:txBody>
      </p:sp>
      <p:pic>
        <p:nvPicPr>
          <p:cNvPr id="3" name="图片 2" descr="14A995F4ADE09F41E5BB5CD268B75D28"/>
          <p:cNvPicPr>
            <a:picLocks noChangeAspect="1"/>
          </p:cNvPicPr>
          <p:nvPr/>
        </p:nvPicPr>
        <p:blipFill>
          <a:blip r:embed="rId1"/>
          <a:stretch>
            <a:fillRect/>
          </a:stretch>
        </p:blipFill>
        <p:spPr>
          <a:xfrm>
            <a:off x="4424680" y="899160"/>
            <a:ext cx="7233920" cy="4061460"/>
          </a:xfrm>
          <a:prstGeom prst="rect">
            <a:avLst/>
          </a:prstGeom>
        </p:spPr>
      </p:pic>
      <p:pic>
        <p:nvPicPr>
          <p:cNvPr id="7" name="图片 6"/>
          <p:cNvPicPr>
            <a:picLocks noChangeAspect="1"/>
          </p:cNvPicPr>
          <p:nvPr/>
        </p:nvPicPr>
        <p:blipFill>
          <a:blip r:embed="rId2"/>
          <a:stretch>
            <a:fillRect/>
          </a:stretch>
        </p:blipFill>
        <p:spPr>
          <a:xfrm>
            <a:off x="472440" y="1202055"/>
            <a:ext cx="3409950" cy="2209800"/>
          </a:xfrm>
          <a:prstGeom prst="rect">
            <a:avLst/>
          </a:prstGeom>
        </p:spPr>
      </p:pic>
      <p:sp>
        <p:nvSpPr>
          <p:cNvPr id="9" name="矩形 8"/>
          <p:cNvSpPr/>
          <p:nvPr/>
        </p:nvSpPr>
        <p:spPr>
          <a:xfrm>
            <a:off x="1473835" y="1935480"/>
            <a:ext cx="1264920" cy="9544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1" name="图片 10" descr="FBD03D31D1D0ABD8F688DFF8ED351FBB"/>
          <p:cNvPicPr>
            <a:picLocks noChangeAspect="1"/>
          </p:cNvPicPr>
          <p:nvPr/>
        </p:nvPicPr>
        <p:blipFill>
          <a:blip r:embed="rId3"/>
          <a:stretch>
            <a:fillRect/>
          </a:stretch>
        </p:blipFill>
        <p:spPr>
          <a:xfrm>
            <a:off x="2882265" y="2463800"/>
            <a:ext cx="5753100" cy="3236595"/>
          </a:xfrm>
          <a:prstGeom prst="rect">
            <a:avLst/>
          </a:prstGeom>
        </p:spPr>
      </p:pic>
      <p:sp>
        <p:nvSpPr>
          <p:cNvPr id="12" name="矩形 11"/>
          <p:cNvSpPr/>
          <p:nvPr/>
        </p:nvSpPr>
        <p:spPr>
          <a:xfrm>
            <a:off x="8054975" y="5319395"/>
            <a:ext cx="54737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3" name="矩形 12"/>
          <p:cNvSpPr/>
          <p:nvPr/>
        </p:nvSpPr>
        <p:spPr>
          <a:xfrm>
            <a:off x="8778875" y="1939290"/>
            <a:ext cx="2007235" cy="8782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76565" y="1106805"/>
            <a:ext cx="3284855" cy="50590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descr="DF45C275824E8900603C10A25C511016"/>
          <p:cNvPicPr>
            <a:picLocks noChangeAspect="1"/>
          </p:cNvPicPr>
          <p:nvPr/>
        </p:nvPicPr>
        <p:blipFill>
          <a:blip r:embed="rId1"/>
          <a:stretch>
            <a:fillRect/>
          </a:stretch>
        </p:blipFill>
        <p:spPr>
          <a:xfrm>
            <a:off x="831215" y="1739900"/>
            <a:ext cx="6713220" cy="377698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242935" y="1262380"/>
            <a:ext cx="295211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初次完成视频任务点是不能快进的，因为您学校的老师给你们所选的课都设置了不同的学分，需要登录后在线一集一集观看才能得到学分，并且作业和考试的答案都在视频里，只有认真观看每一集视频才能顺利通过。</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视频中的题目不占成绩，若您答对就可以继续观看视频，若答错将重新作答，若题目有误，请截图并及时联系客服反馈，您反馈的错题我们会反馈给老师修改，祝您学习愉快！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967740" y="2172970"/>
            <a:ext cx="3372485" cy="1463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10160" y="257175"/>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6926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7119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3" name="文本框 2"/>
          <p:cNvSpPr txBox="1"/>
          <p:nvPr/>
        </p:nvSpPr>
        <p:spPr>
          <a:xfrm>
            <a:off x="1134745" y="1284605"/>
            <a:ext cx="7780020" cy="706755"/>
          </a:xfrm>
          <a:prstGeom prst="rect">
            <a:avLst/>
          </a:prstGeom>
          <a:noFill/>
        </p:spPr>
        <p:txBody>
          <a:bodyPr wrap="square" rtlCol="0">
            <a:spAutoFit/>
          </a:bodyPr>
          <a:p>
            <a:r>
              <a:rPr lang="zh-CN" altLang="zh-CN" sz="4000"/>
              <a:t>超星尔雅课程选课学习说明：</a:t>
            </a:r>
            <a:endParaRPr lang="zh-CN" altLang="zh-CN" sz="4000"/>
          </a:p>
        </p:txBody>
      </p:sp>
      <p:sp>
        <p:nvSpPr>
          <p:cNvPr id="17" name="Rectangle 16      (向天歌演示原创作品：www.TopPPT.cn)"/>
          <p:cNvSpPr/>
          <p:nvPr/>
        </p:nvSpPr>
        <p:spPr>
          <a:xfrm>
            <a:off x="2717800" y="326644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328480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111625" y="3450590"/>
            <a:ext cx="46589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固定选课：学校教务网系统选课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2F71617D5F93ACACFB509E2B6DEB2EE7"/>
          <p:cNvPicPr>
            <a:picLocks noChangeAspect="1"/>
          </p:cNvPicPr>
          <p:nvPr/>
        </p:nvPicPr>
        <p:blipFill>
          <a:blip r:embed="rId1"/>
          <a:stretch>
            <a:fillRect/>
          </a:stretch>
        </p:blipFill>
        <p:spPr>
          <a:xfrm>
            <a:off x="704850" y="817880"/>
            <a:ext cx="3346450" cy="5763260"/>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完成测验</a:t>
            </a:r>
            <a:endParaRPr lang="zh-CN" altLang="en-US" sz="2800" b="1" dirty="0">
              <a:latin typeface="微软雅黑" panose="020B0503020204020204" pitchFamily="34" charset="-122"/>
            </a:endParaRPr>
          </a:p>
        </p:txBody>
      </p:sp>
      <p:sp>
        <p:nvSpPr>
          <p:cNvPr id="6" name="矩形 5"/>
          <p:cNvSpPr/>
          <p:nvPr/>
        </p:nvSpPr>
        <p:spPr>
          <a:xfrm>
            <a:off x="2618105" y="1624965"/>
            <a:ext cx="1134110" cy="3981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077835" y="756285"/>
            <a:ext cx="3582035" cy="59582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3870" y="806450"/>
            <a:ext cx="3458845"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点击【章节测验】进入答题。</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章节测验一旦提交无法更改，请提交前一定要确认题目是否是全部完成以及答案是否是您最后的答案。</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【暂时保存】只是保存当前完成的选项，不是提交作业，如果只保存不提交的话，是没有测验成绩的。</a:t>
            </a:r>
            <a:endParaRPr kumimoji="0"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章节测验提交不成功的话，建议换个网络重新尝试提交。</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如果章节测验不显示答案和分数，证明学校有这样的要求，以免抄袭作弊。</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答案在视频中都有提及，请认真观看视频。</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如果章节测验没有提交按钮，请查看课程是否开启了复习模式。</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rPr>
              <a:t>提交后请等待提交成功，任务点变绿再退出。</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3" name="图片 2" descr="88CF1E04E1517609569E79DBE6A81FA9"/>
          <p:cNvPicPr>
            <a:picLocks noChangeAspect="1"/>
          </p:cNvPicPr>
          <p:nvPr/>
        </p:nvPicPr>
        <p:blipFill>
          <a:blip r:embed="rId2"/>
          <a:stretch>
            <a:fillRect/>
          </a:stretch>
        </p:blipFill>
        <p:spPr>
          <a:xfrm>
            <a:off x="4370070" y="817880"/>
            <a:ext cx="3356610" cy="5763895"/>
          </a:xfrm>
          <a:prstGeom prst="rect">
            <a:avLst/>
          </a:prstGeom>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5" name="图片 4" descr="E4C30090979CE7C29E314996BE2A41F9"/>
          <p:cNvPicPr>
            <a:picLocks noChangeAspect="1"/>
          </p:cNvPicPr>
          <p:nvPr/>
        </p:nvPicPr>
        <p:blipFill>
          <a:blip r:embed="rId1"/>
          <a:stretch>
            <a:fillRect/>
          </a:stretch>
        </p:blipFill>
        <p:spPr>
          <a:xfrm>
            <a:off x="694690" y="806450"/>
            <a:ext cx="3341370" cy="5774690"/>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阅读</a:t>
            </a:r>
            <a:endParaRPr lang="zh-CN" altLang="en-US" sz="2800" b="1" dirty="0">
              <a:latin typeface="微软雅黑" panose="020B0503020204020204" pitchFamily="34" charset="-122"/>
            </a:endParaRPr>
          </a:p>
        </p:txBody>
      </p:sp>
      <p:sp>
        <p:nvSpPr>
          <p:cNvPr id="6" name="矩形 5"/>
          <p:cNvSpPr/>
          <p:nvPr/>
        </p:nvSpPr>
        <p:spPr>
          <a:xfrm>
            <a:off x="681355" y="5830570"/>
            <a:ext cx="3354705" cy="4114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077835" y="756285"/>
            <a:ext cx="3582035" cy="59582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3870" y="806450"/>
            <a:ext cx="3458845"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如果课程有【阅读】章节，一般在课程的最后一个章节。</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阅读时长需要次日更新。如果今天是课程最后一天学习时间，今天阅读，明天阅读时长正常更新，任务点在时长更新以后变绿，进度完成。</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计入阅读时间统计的阅读行为， 一定是具体阅读内容的页面，只到章节页面是不算的。而且是正常阅读习惯的操作，阅读的过程中，操作过快或过慢都会视为非正常阅读行为，请您按照规则完成阅读。</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en-US" altLang="zh-CN" sz="1800" dirty="0">
                <a:solidFill>
                  <a:schemeClr val="bg1"/>
                </a:solidFill>
                <a:latin typeface="微软雅黑" panose="020B0503020204020204" pitchFamily="34" charset="-122"/>
                <a:ea typeface="微软雅黑" panose="020B0503020204020204" pitchFamily="34" charset="-122"/>
              </a:rPr>
              <a:t>APP</a:t>
            </a:r>
            <a:r>
              <a:rPr lang="zh-CN" altLang="en-US" sz="1800" dirty="0">
                <a:solidFill>
                  <a:schemeClr val="bg1"/>
                </a:solidFill>
                <a:latin typeface="微软雅黑" panose="020B0503020204020204" pitchFamily="34" charset="-122"/>
                <a:ea typeface="微软雅黑" panose="020B0503020204020204" pitchFamily="34" charset="-122"/>
              </a:rPr>
              <a:t>阅读需要您点击【我】</a:t>
            </a:r>
            <a:r>
              <a:rPr lang="zh-CN" altLang="en-US" sz="1800" dirty="0">
                <a:solidFill>
                  <a:schemeClr val="bg1"/>
                </a:solidFill>
                <a:latin typeface="微软雅黑" panose="020B0503020204020204" pitchFamily="34" charset="-122"/>
                <a:ea typeface="微软雅黑" panose="020B0503020204020204" pitchFamily="34" charset="-122"/>
                <a:sym typeface="+mn-ea"/>
              </a:rPr>
              <a:t>➤【课程】，进入对应的课程，找到课程【阅读】章节，点击进入阅读章节里的专题才可以计入时长，从【常用】和【最近使用】里直接打开课程进入的阅读不计入课程阅读时长。</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7" name="图片 6" descr="1638A1E6DFBF95631167043D4AEF9829"/>
          <p:cNvPicPr>
            <a:picLocks noChangeAspect="1"/>
          </p:cNvPicPr>
          <p:nvPr/>
        </p:nvPicPr>
        <p:blipFill>
          <a:blip r:embed="rId2"/>
          <a:stretch>
            <a:fillRect/>
          </a:stretch>
        </p:blipFill>
        <p:spPr>
          <a:xfrm>
            <a:off x="4411345" y="806450"/>
            <a:ext cx="3388360" cy="5774055"/>
          </a:xfrm>
          <a:prstGeom prst="rect">
            <a:avLst/>
          </a:prstGeom>
        </p:spPr>
      </p:pic>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descr="0EC328145C6F6CE97D235472B5116FB1"/>
          <p:cNvPicPr>
            <a:picLocks noChangeAspect="1"/>
          </p:cNvPicPr>
          <p:nvPr/>
        </p:nvPicPr>
        <p:blipFill>
          <a:blip r:embed="rId1"/>
          <a:stretch>
            <a:fillRect/>
          </a:stretch>
        </p:blipFill>
        <p:spPr>
          <a:xfrm>
            <a:off x="681355" y="806450"/>
            <a:ext cx="3375025" cy="577405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资料</a:t>
            </a:r>
            <a:endParaRPr lang="zh-CN" altLang="en-US" sz="2800" b="1" dirty="0">
              <a:latin typeface="微软雅黑" panose="020B0503020204020204" pitchFamily="34" charset="-122"/>
            </a:endParaRPr>
          </a:p>
        </p:txBody>
      </p:sp>
      <p:sp>
        <p:nvSpPr>
          <p:cNvPr id="6" name="矩形 5"/>
          <p:cNvSpPr/>
          <p:nvPr/>
        </p:nvSpPr>
        <p:spPr>
          <a:xfrm>
            <a:off x="681355" y="1726565"/>
            <a:ext cx="3354705" cy="4114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250555" y="2837180"/>
            <a:ext cx="3326765" cy="13811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322310" y="2936875"/>
            <a:ext cx="323659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a:solidFill>
                  <a:schemeClr val="bg1"/>
                </a:solidFill>
                <a:latin typeface="微软雅黑" panose="020B0503020204020204" pitchFamily="34" charset="-122"/>
                <a:ea typeface="微软雅黑" panose="020B0503020204020204" pitchFamily="34" charset="-122"/>
                <a:sym typeface="+mn-ea"/>
              </a:rPr>
              <a:t>如果需要查看您老师上传到【资料】模块里的资料文件，点击【更多】➤【资料】进行查看。</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3" name="图片 2" descr="8DA16B452D57C1449DC9AB2E58DB56BF"/>
          <p:cNvPicPr>
            <a:picLocks noChangeAspect="1"/>
          </p:cNvPicPr>
          <p:nvPr/>
        </p:nvPicPr>
        <p:blipFill>
          <a:blip r:embed="rId2"/>
          <a:stretch>
            <a:fillRect/>
          </a:stretch>
        </p:blipFill>
        <p:spPr>
          <a:xfrm>
            <a:off x="4438015" y="806450"/>
            <a:ext cx="3357245" cy="5774055"/>
          </a:xfrm>
          <a:prstGeom prst="rect">
            <a:avLst/>
          </a:prstGeom>
        </p:spPr>
      </p:pic>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descr="2BF54BBFA732BC2E9123FE6B402EE7B0"/>
          <p:cNvPicPr>
            <a:picLocks noChangeAspect="1"/>
          </p:cNvPicPr>
          <p:nvPr/>
        </p:nvPicPr>
        <p:blipFill>
          <a:blip r:embed="rId1"/>
          <a:stretch>
            <a:fillRect/>
          </a:stretch>
        </p:blipFill>
        <p:spPr>
          <a:xfrm>
            <a:off x="558800" y="807085"/>
            <a:ext cx="3351530" cy="577278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6" name="矩形 5"/>
          <p:cNvSpPr/>
          <p:nvPr/>
        </p:nvSpPr>
        <p:spPr>
          <a:xfrm>
            <a:off x="558800" y="2037080"/>
            <a:ext cx="3354705" cy="11906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107045" y="806450"/>
            <a:ext cx="3625215" cy="57734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7045" y="877570"/>
            <a:ext cx="362521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考试时间一般为</a:t>
            </a:r>
            <a:r>
              <a:rPr lang="en-US" altLang="zh-CN" sz="1800" dirty="0" smtClean="0">
                <a:solidFill>
                  <a:schemeClr val="bg1"/>
                </a:solidFill>
                <a:latin typeface="微软雅黑" panose="020B0503020204020204" pitchFamily="34" charset="-122"/>
                <a:ea typeface="微软雅黑" panose="020B0503020204020204" pitchFamily="34" charset="-122"/>
                <a:sym typeface="+mn-ea"/>
              </a:rPr>
              <a:t>60</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分钟，打开试卷即开始计时，请在规定时间内答完。</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rPr>
              <a:t>如果您点击【考试】进入查看，提示【考试尚未开始】，说明考试时间还未到，请记好下方显示的考试时间，在考试时间内及时参加考试以免错过。考试时间由学校确定，如果学校没有特别的安排那么错过考试是没有任何补考机会的。如若错过建议多关注学校教务网站是否有相关补考通知或者近期关注平台变化。如学校无安排只能自行承担后果，请务必学习时多关注考试时间。</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8" name="图片 7" descr="4596A2518C5E5C404CE767C9D6243AE2"/>
          <p:cNvPicPr>
            <a:picLocks noChangeAspect="1"/>
          </p:cNvPicPr>
          <p:nvPr/>
        </p:nvPicPr>
        <p:blipFill>
          <a:blip r:embed="rId2"/>
          <a:stretch>
            <a:fillRect/>
          </a:stretch>
        </p:blipFill>
        <p:spPr>
          <a:xfrm>
            <a:off x="4321175" y="807085"/>
            <a:ext cx="3392170" cy="5805805"/>
          </a:xfrm>
          <a:prstGeom prst="rect">
            <a:avLst/>
          </a:prstGeom>
        </p:spPr>
      </p:pic>
      <p:sp>
        <p:nvSpPr>
          <p:cNvPr id="7" name="矩形 6"/>
          <p:cNvSpPr/>
          <p:nvPr/>
        </p:nvSpPr>
        <p:spPr>
          <a:xfrm>
            <a:off x="4890770" y="2159635"/>
            <a:ext cx="2311400" cy="6527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8" name="图片 7" descr="1BA7FA342BF781324FB041586AEB3F39"/>
          <p:cNvPicPr>
            <a:picLocks noChangeAspect="1"/>
          </p:cNvPicPr>
          <p:nvPr/>
        </p:nvPicPr>
        <p:blipFill>
          <a:blip r:embed="rId1"/>
          <a:stretch>
            <a:fillRect/>
          </a:stretch>
        </p:blipFill>
        <p:spPr>
          <a:xfrm>
            <a:off x="4272915" y="807085"/>
            <a:ext cx="3418205" cy="590613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6" name="矩形 5"/>
          <p:cNvSpPr/>
          <p:nvPr/>
        </p:nvSpPr>
        <p:spPr>
          <a:xfrm>
            <a:off x="4272915" y="1815465"/>
            <a:ext cx="3418205" cy="11906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3" name="图片 2" descr="8C02E3D8C45DA2876C3615A61EF3F858"/>
          <p:cNvPicPr>
            <a:picLocks noChangeAspect="1"/>
          </p:cNvPicPr>
          <p:nvPr/>
        </p:nvPicPr>
        <p:blipFill>
          <a:blip r:embed="rId2"/>
          <a:stretch>
            <a:fillRect/>
          </a:stretch>
        </p:blipFill>
        <p:spPr>
          <a:xfrm>
            <a:off x="537210" y="807085"/>
            <a:ext cx="3460750" cy="5906135"/>
          </a:xfrm>
          <a:prstGeom prst="rect">
            <a:avLst/>
          </a:prstGeom>
        </p:spPr>
      </p:pic>
      <p:sp>
        <p:nvSpPr>
          <p:cNvPr id="32" name="Rectangle 31      (向天歌演示原创作品：www.TopPPT.cn)"/>
          <p:cNvSpPr/>
          <p:nvPr/>
        </p:nvSpPr>
        <p:spPr>
          <a:xfrm>
            <a:off x="8061960" y="768350"/>
            <a:ext cx="3606165" cy="59448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78800" y="805815"/>
            <a:ext cx="3415030"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如果课程考试时间已到，点击【任务】</a:t>
            </a:r>
            <a:r>
              <a:rPr lang="zh-CN" altLang="en-US" sz="1800" dirty="0">
                <a:solidFill>
                  <a:schemeClr val="bg1"/>
                </a:solidFill>
                <a:latin typeface="微软雅黑" panose="020B0503020204020204" pitchFamily="34" charset="-122"/>
                <a:ea typeface="微软雅黑" panose="020B0503020204020204" pitchFamily="34" charset="-122"/>
                <a:sym typeface="+mn-ea"/>
              </a:rPr>
              <a:t>➤【考试】，查看考试大致说明，点击【开始考试】进入答题页面</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如果出现提示【须完成任务点</a:t>
            </a:r>
            <a:r>
              <a:rPr lang="en-US" altLang="zh-CN" sz="1800" dirty="0" smtClean="0">
                <a:solidFill>
                  <a:schemeClr val="bg1"/>
                </a:solidFill>
                <a:latin typeface="微软雅黑" panose="020B0503020204020204" pitchFamily="34" charset="-122"/>
                <a:ea typeface="微软雅黑" panose="020B0503020204020204" pitchFamily="34" charset="-122"/>
                <a:sym typeface="+mn-ea"/>
              </a:rPr>
              <a:t>80%</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方可参加该考试，请继续学习完成规定任务点再来吧！】说明您课程完成的进度不够，目前无法参加考试。</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如果课程还在学习时间，请尽快学习完成规定任务点再进行考试。</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如果您课程已经结课，学习不再记录，而您完成的任务没有达到要求，则无法参加考试。我们不保证学校将来是否会延长课程时间等操作，建议您多关注学校教务网站通知或者多登录查看关注平台的变化！</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537210" y="1685925"/>
            <a:ext cx="3460115" cy="6997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843145" y="807085"/>
            <a:ext cx="3357880" cy="579564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讨论</a:t>
            </a:r>
            <a:endParaRPr lang="zh-CN" altLang="en-US" sz="2800" b="1" dirty="0">
              <a:latin typeface="微软雅黑" panose="020B0503020204020204" pitchFamily="34" charset="-122"/>
            </a:endParaRPr>
          </a:p>
        </p:txBody>
      </p:sp>
      <p:sp>
        <p:nvSpPr>
          <p:cNvPr id="6" name="矩形 5"/>
          <p:cNvSpPr/>
          <p:nvPr/>
        </p:nvSpPr>
        <p:spPr>
          <a:xfrm>
            <a:off x="6558915" y="3454400"/>
            <a:ext cx="696595" cy="5568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707755" y="2418715"/>
            <a:ext cx="2698115" cy="23101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824595" y="2527935"/>
            <a:ext cx="258064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如果课程讨论占考核权重，您可以点击【任务】模块【讨论】进行发布话题或者回复话题。</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a:solidFill>
                  <a:schemeClr val="bg1"/>
                </a:solidFill>
                <a:latin typeface="微软雅黑" panose="020B0503020204020204" pitchFamily="34" charset="-122"/>
                <a:ea typeface="微软雅黑" panose="020B0503020204020204" pitchFamily="34" charset="-122"/>
              </a:rPr>
              <a:t>点击【发表】或者右上角的书写图标，都可以进入到编辑页面。</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descr="DFDC5DF08095774D8C06A8B9334B17DE"/>
          <p:cNvPicPr>
            <a:picLocks noChangeAspect="1"/>
          </p:cNvPicPr>
          <p:nvPr/>
        </p:nvPicPr>
        <p:blipFill>
          <a:blip r:embed="rId2"/>
          <a:stretch>
            <a:fillRect/>
          </a:stretch>
        </p:blipFill>
        <p:spPr>
          <a:xfrm>
            <a:off x="751840" y="807085"/>
            <a:ext cx="3369310" cy="5773420"/>
          </a:xfrm>
          <a:prstGeom prst="rect">
            <a:avLst/>
          </a:prstGeom>
        </p:spPr>
      </p:pic>
      <p:sp>
        <p:nvSpPr>
          <p:cNvPr id="7" name="矩形 6"/>
          <p:cNvSpPr/>
          <p:nvPr/>
        </p:nvSpPr>
        <p:spPr>
          <a:xfrm>
            <a:off x="766445" y="1701165"/>
            <a:ext cx="3354705" cy="6108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8" name="矩形 7"/>
          <p:cNvSpPr/>
          <p:nvPr/>
        </p:nvSpPr>
        <p:spPr>
          <a:xfrm>
            <a:off x="7705725" y="807085"/>
            <a:ext cx="495935" cy="5568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9" name="图片 8"/>
          <p:cNvPicPr>
            <a:picLocks noChangeAspect="1"/>
          </p:cNvPicPr>
          <p:nvPr/>
        </p:nvPicPr>
        <p:blipFill>
          <a:blip r:embed="rId1"/>
          <a:stretch>
            <a:fillRect/>
          </a:stretch>
        </p:blipFill>
        <p:spPr>
          <a:xfrm>
            <a:off x="4775200" y="768350"/>
            <a:ext cx="3475355" cy="5943600"/>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752475" y="768350"/>
            <a:ext cx="3427095" cy="594423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通知</a:t>
            </a:r>
            <a:endParaRPr lang="zh-CN" altLang="en-US" sz="2800" b="1" dirty="0">
              <a:latin typeface="微软雅黑" panose="020B0503020204020204" pitchFamily="34" charset="-122"/>
            </a:endParaRPr>
          </a:p>
        </p:txBody>
      </p:sp>
      <p:sp>
        <p:nvSpPr>
          <p:cNvPr id="6" name="矩形 5"/>
          <p:cNvSpPr/>
          <p:nvPr/>
        </p:nvSpPr>
        <p:spPr>
          <a:xfrm>
            <a:off x="4775200" y="1600200"/>
            <a:ext cx="3475355" cy="1963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636000" y="2849245"/>
            <a:ext cx="2914650" cy="17189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752840" y="2958465"/>
            <a:ext cx="29051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点击【消息】</a:t>
            </a:r>
            <a:r>
              <a:rPr lang="zh-CN" altLang="en-US" sz="1800" dirty="0">
                <a:solidFill>
                  <a:schemeClr val="bg1"/>
                </a:solidFill>
                <a:latin typeface="微软雅黑" panose="020B0503020204020204" pitchFamily="34" charset="-122"/>
                <a:ea typeface="微软雅黑" panose="020B0503020204020204" pitchFamily="34" charset="-122"/>
                <a:sym typeface="+mn-ea"/>
              </a:rPr>
              <a:t>➤【收件箱】，</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可以查看到这门课程下您老师发布的通知，可以对您学习课程有一定引导。</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719455" y="2286635"/>
            <a:ext cx="3460115" cy="7143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8" name="矩形 7"/>
          <p:cNvSpPr/>
          <p:nvPr/>
        </p:nvSpPr>
        <p:spPr>
          <a:xfrm>
            <a:off x="1619250" y="6168390"/>
            <a:ext cx="802640" cy="5454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4736465" y="768350"/>
            <a:ext cx="3459480" cy="594487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答疑</a:t>
            </a:r>
            <a:endParaRPr lang="zh-CN" altLang="en-US" sz="2800" b="1" dirty="0">
              <a:latin typeface="微软雅黑" panose="020B0503020204020204" pitchFamily="34" charset="-122"/>
            </a:endParaRPr>
          </a:p>
        </p:txBody>
      </p:sp>
      <p:sp>
        <p:nvSpPr>
          <p:cNvPr id="6" name="矩形 5"/>
          <p:cNvSpPr/>
          <p:nvPr/>
        </p:nvSpPr>
        <p:spPr>
          <a:xfrm>
            <a:off x="4775200" y="1815465"/>
            <a:ext cx="3418205" cy="1963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2"/>
          <a:stretch>
            <a:fillRect/>
          </a:stretch>
        </p:blipFill>
        <p:spPr>
          <a:xfrm>
            <a:off x="816610" y="807085"/>
            <a:ext cx="3438525" cy="5906770"/>
          </a:xfrm>
          <a:prstGeom prst="rect">
            <a:avLst/>
          </a:prstGeom>
        </p:spPr>
      </p:pic>
      <p:sp>
        <p:nvSpPr>
          <p:cNvPr id="32" name="Rectangle 31      (向天歌演示原创作品：www.TopPPT.cn)"/>
          <p:cNvSpPr/>
          <p:nvPr/>
        </p:nvSpPr>
        <p:spPr>
          <a:xfrm>
            <a:off x="8636000" y="1844675"/>
            <a:ext cx="2914650" cy="38963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752840" y="1953895"/>
            <a:ext cx="2905125"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点击【更多】</a:t>
            </a:r>
            <a:r>
              <a:rPr lang="zh-CN" altLang="en-US" sz="1800" dirty="0">
                <a:solidFill>
                  <a:schemeClr val="bg1"/>
                </a:solidFill>
                <a:latin typeface="微软雅黑" panose="020B0503020204020204" pitchFamily="34" charset="-122"/>
                <a:ea typeface="微软雅黑" panose="020B0503020204020204" pitchFamily="34" charset="-122"/>
                <a:sym typeface="+mn-ea"/>
              </a:rPr>
              <a:t>➤【答疑】，</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可以进入到课程答疑界面，您可以提问关于课程内容方面的问题。</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点击【智能数字咨询】可以输入您的问题大致描述，点击【查询】可以查看到相关问题回复，您查看是否是您想要知道的，若不是，点击【主页面】描述您的问题咨询。</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点击【我的咨询】可以查看到个人的咨询记录。</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824230" y="2116455"/>
            <a:ext cx="3460115" cy="498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557338"/>
            <a:ext cx="12192000" cy="3167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6600" dirty="0">
                <a:solidFill>
                  <a:prstClr val="white"/>
                </a:solidFill>
                <a:latin typeface="宋体" panose="02010600030101010101" pitchFamily="2" charset="-122"/>
                <a:ea typeface="宋体" panose="02010600030101010101" pitchFamily="2" charset="-122"/>
              </a:rPr>
              <a:t>电脑</a:t>
            </a:r>
            <a:r>
              <a:rPr lang="zh-CN" altLang="en-US" sz="6600" dirty="0" smtClean="0">
                <a:solidFill>
                  <a:prstClr val="white"/>
                </a:solidFill>
                <a:latin typeface="宋体" panose="02010600030101010101" pitchFamily="2" charset="-122"/>
                <a:ea typeface="宋体" panose="02010600030101010101" pitchFamily="2" charset="-122"/>
              </a:rPr>
              <a:t>端</a:t>
            </a:r>
            <a:r>
              <a:rPr lang="zh-CN" altLang="en-US" sz="6600" dirty="0">
                <a:solidFill>
                  <a:prstClr val="white"/>
                </a:solidFill>
                <a:latin typeface="宋体" panose="02010600030101010101" pitchFamily="2" charset="-122"/>
                <a:ea typeface="宋体" panose="02010600030101010101" pitchFamily="2" charset="-122"/>
              </a:rPr>
              <a:t>学习</a:t>
            </a:r>
            <a:endParaRPr lang="zh-CN" altLang="en-US" sz="6600" dirty="0">
              <a:solidFill>
                <a:prstClr val="white"/>
              </a:solidFill>
              <a:latin typeface="宋体" panose="02010600030101010101" pitchFamily="2" charset="-122"/>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08305" y="755650"/>
            <a:ext cx="10996930" cy="5513070"/>
          </a:xfrm>
          <a:prstGeom prst="rect">
            <a:avLst/>
          </a:prstGeom>
        </p:spPr>
      </p:pic>
      <p:sp>
        <p:nvSpPr>
          <p:cNvPr id="32" name="Rectangle 31      (向天歌演示原创作品：www.TopPPT.cn)"/>
          <p:cNvSpPr/>
          <p:nvPr/>
        </p:nvSpPr>
        <p:spPr>
          <a:xfrm>
            <a:off x="396875" y="5492115"/>
            <a:ext cx="11008360" cy="11544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175"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7176" name="TextBox 43      (向天歌演示原创作品：www.TopPPT.cn)"/>
          <p:cNvSpPr txBox="1">
            <a:spLocks noChangeArrowheads="1"/>
          </p:cNvSpPr>
          <p:nvPr/>
        </p:nvSpPr>
        <p:spPr bwMode="auto">
          <a:xfrm>
            <a:off x="784225" y="5608320"/>
            <a:ext cx="1067371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打开浏览器，在网址栏中输入学校开课通知中的尔雅学习网址，或者将网址直接复制到网址栏。比如： hit.fy.chaoxing.com推荐使用谷歌、火狐浏览器。 （</a:t>
            </a:r>
            <a:r>
              <a:rPr lang="zh-CN" altLang="en-US" dirty="0">
                <a:solidFill>
                  <a:schemeClr val="bg1"/>
                </a:solidFill>
                <a:latin typeface="微软雅黑" panose="020B0503020204020204" pitchFamily="34" charset="-122"/>
                <a:ea typeface="微软雅黑" panose="020B0503020204020204" pitchFamily="34" charset="-122"/>
              </a:rPr>
              <a:t>提示：一定要记住</a:t>
            </a:r>
            <a:r>
              <a:rPr lang="zh-CN" altLang="en-US" dirty="0" smtClean="0">
                <a:solidFill>
                  <a:schemeClr val="bg1"/>
                </a:solidFill>
                <a:latin typeface="微软雅黑" panose="020B0503020204020204" pitchFamily="34" charset="-122"/>
                <a:ea typeface="微软雅黑" panose="020B0503020204020204" pitchFamily="34" charset="-122"/>
              </a:rPr>
              <a:t>您的网址哦</a:t>
            </a:r>
            <a:r>
              <a:rPr lang="zh-CN" altLang="en-US" dirty="0">
                <a:solidFill>
                  <a:schemeClr val="bg1"/>
                </a:solidFill>
                <a:latin typeface="微软雅黑" panose="020B0503020204020204" pitchFamily="34" charset="-122"/>
                <a:ea typeface="微软雅黑" panose="020B0503020204020204" pitchFamily="34" charset="-122"/>
              </a:rPr>
              <a:t>！以后每次登录都会用到它。</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矩形标注 6"/>
          <p:cNvSpPr/>
          <p:nvPr/>
        </p:nvSpPr>
        <p:spPr>
          <a:xfrm>
            <a:off x="8308975" y="463550"/>
            <a:ext cx="2987040" cy="433070"/>
          </a:xfrm>
          <a:prstGeom prst="wedgeRectCallout">
            <a:avLst>
              <a:gd name="adj1" fmla="val -155420"/>
              <a:gd name="adj2" fmla="val 108064"/>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在网址栏直接输入网址</a:t>
            </a:r>
            <a:endParaRPr lang="zh-CN" altLang="en-US" b="1" noProof="1">
              <a:solidFill>
                <a:srgbClr val="FF0000"/>
              </a:solidFill>
            </a:endParaRPr>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8" name="Rectangle 16      (向天歌演示原创作品：www.TopPPT.cn)"/>
          <p:cNvSpPr/>
          <p:nvPr/>
        </p:nvSpPr>
        <p:spPr>
          <a:xfrm>
            <a:off x="2717800" y="3211195"/>
            <a:ext cx="7332980" cy="301498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21      (向天歌演示原创作品：www.TopPPT.cn)"/>
          <p:cNvSpPr txBox="1">
            <a:spLocks noChangeArrowheads="1"/>
          </p:cNvSpPr>
          <p:nvPr/>
        </p:nvSpPr>
        <p:spPr bwMode="auto">
          <a:xfrm>
            <a:off x="3158490" y="3378835"/>
            <a:ext cx="656463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buClrTx/>
              <a:buSzTx/>
            </a:pPr>
            <a:r>
              <a:rPr lang="zh-CN" altLang="en-US" sz="2400" b="1" dirty="0">
                <a:solidFill>
                  <a:schemeClr val="bg1"/>
                </a:solidFill>
                <a:latin typeface="微软雅黑" panose="020B0503020204020204" pitchFamily="34" charset="-122"/>
                <a:ea typeface="微软雅黑" panose="020B0503020204020204" pitchFamily="34" charset="-122"/>
                <a:sym typeface="+mn-ea"/>
              </a:rPr>
              <a:t>在学校教务系统选课，查看教务系统选课通知，在规定时间内登录教务系统进行选课，选课结束后，老师会将所有的学生选课信息统计好提供给工作人员导入尔雅平台，确定选课成功后请耐心等待或查看学校教务网站相关开课通知，到开课时间再按照通知登录，登录后进入空间会有课程显示。</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2717800" y="1903095"/>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1921456"/>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5618480" y="2087245"/>
            <a:ext cx="15576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80440" y="852805"/>
            <a:ext cx="7780020" cy="706755"/>
          </a:xfrm>
          <a:prstGeom prst="rect">
            <a:avLst/>
          </a:prstGeom>
          <a:noFill/>
        </p:spPr>
        <p:txBody>
          <a:bodyPr wrap="square" rtlCol="0">
            <a:spAutoFit/>
          </a:bodyPr>
          <a:p>
            <a:r>
              <a:rPr lang="zh-CN" altLang="zh-CN" sz="4000"/>
              <a:t>详细说明：</a:t>
            </a:r>
            <a:endParaRPr lang="zh-CN" altLang="zh-CN" sz="4000"/>
          </a:p>
        </p:txBody>
      </p:sp>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765810" y="904875"/>
            <a:ext cx="10920730" cy="4360545"/>
          </a:xfrm>
          <a:prstGeom prst="rect">
            <a:avLst/>
          </a:prstGeom>
        </p:spPr>
      </p:pic>
      <p:sp>
        <p:nvSpPr>
          <p:cNvPr id="32" name="Rectangle 31      (向天歌演示原创作品：www.TopPPT.cn)"/>
          <p:cNvSpPr/>
          <p:nvPr/>
        </p:nvSpPr>
        <p:spPr>
          <a:xfrm>
            <a:off x="909320" y="5634355"/>
            <a:ext cx="10510520" cy="8191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9222" name="TextBox 42      (向天歌演示原创作品：www.TopPPT.cn)"/>
          <p:cNvSpPr txBox="1">
            <a:spLocks noChangeArrowheads="1"/>
          </p:cNvSpPr>
          <p:nvPr/>
        </p:nvSpPr>
        <p:spPr bwMode="auto">
          <a:xfrm>
            <a:off x="499110" y="233363"/>
            <a:ext cx="3562350"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9223" name="TextBox 43      (向天歌演示原创作品：www.TopPPT.cn)"/>
          <p:cNvSpPr txBox="1">
            <a:spLocks noChangeArrowheads="1"/>
          </p:cNvSpPr>
          <p:nvPr/>
        </p:nvSpPr>
        <p:spPr bwMode="auto">
          <a:xfrm>
            <a:off x="1254928" y="5850880"/>
            <a:ext cx="6207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点击右上角的</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登录</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按钮</a:t>
            </a:r>
            <a:r>
              <a:rPr lang="zh-CN" altLang="en-US" dirty="0">
                <a:solidFill>
                  <a:schemeClr val="bg1"/>
                </a:solidFill>
                <a:latin typeface="微软雅黑" panose="020B0503020204020204" pitchFamily="34" charset="-122"/>
                <a:ea typeface="微软雅黑" panose="020B0503020204020204" pitchFamily="34" charset="-122"/>
              </a:rPr>
              <a:t>，跳转到用户登录页面。</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标注 5"/>
          <p:cNvSpPr/>
          <p:nvPr/>
        </p:nvSpPr>
        <p:spPr>
          <a:xfrm>
            <a:off x="7461885" y="3180080"/>
            <a:ext cx="1103630" cy="269240"/>
          </a:xfrm>
          <a:prstGeom prst="wedgeRectCallout">
            <a:avLst>
              <a:gd name="adj1" fmla="val 142980"/>
              <a:gd name="adj2" fmla="val 22641"/>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点击登录</a:t>
            </a:r>
            <a:endParaRPr lang="zh-CN" altLang="en-US" b="1" noProof="1">
              <a:solidFill>
                <a:srgbClr val="FF0000"/>
              </a:solidFill>
            </a:endParaRPr>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82980" y="5336540"/>
            <a:ext cx="10366375" cy="140208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271" name="TextBox 42      (向天歌演示原创作品：www.TopPPT.cn)"/>
          <p:cNvSpPr txBox="1">
            <a:spLocks noChangeArrowheads="1"/>
          </p:cNvSpPr>
          <p:nvPr/>
        </p:nvSpPr>
        <p:spPr bwMode="auto">
          <a:xfrm>
            <a:off x="752475" y="233363"/>
            <a:ext cx="10230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11272" name="TextBox 43      (向天歌演示原创作品：www.TopPPT.cn)"/>
          <p:cNvSpPr txBox="1">
            <a:spLocks noChangeArrowheads="1"/>
          </p:cNvSpPr>
          <p:nvPr/>
        </p:nvSpPr>
        <p:spPr bwMode="auto">
          <a:xfrm>
            <a:off x="1174115" y="5460365"/>
            <a:ext cx="997458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第一行：输入您之前认证学号的手机号</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第二行：输入密码     （电脑端登录手机号和密码与移动端</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学习通</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登录账号相同，如果之前未注册登陆过移动端，点击新用户注册，与移动端注册方式相同</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200275" y="688975"/>
            <a:ext cx="7791450" cy="4491990"/>
          </a:xfrm>
          <a:prstGeom prst="rect">
            <a:avLst/>
          </a:prstGeom>
        </p:spPr>
      </p:pic>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43915" y="1151890"/>
            <a:ext cx="5514975" cy="4048125"/>
          </a:xfrm>
          <a:prstGeom prst="rect">
            <a:avLst/>
          </a:prstGeom>
        </p:spPr>
      </p:pic>
      <p:sp>
        <p:nvSpPr>
          <p:cNvPr id="32" name="Rectangle 31      (向天歌演示原创作品：www.TopPPT.cn)"/>
          <p:cNvSpPr/>
          <p:nvPr/>
        </p:nvSpPr>
        <p:spPr>
          <a:xfrm>
            <a:off x="552450" y="5384800"/>
            <a:ext cx="11184890" cy="13227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5367"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选课</a:t>
            </a:r>
            <a:endParaRPr lang="zh-CN" altLang="en-US" sz="2800" b="1">
              <a:latin typeface="微软雅黑" panose="020B0503020204020204" pitchFamily="34" charset="-122"/>
              <a:ea typeface="微软雅黑" panose="020B0503020204020204" pitchFamily="34" charset="-122"/>
            </a:endParaRPr>
          </a:p>
        </p:txBody>
      </p:sp>
      <p:sp>
        <p:nvSpPr>
          <p:cNvPr id="15368" name="TextBox 43      (向天歌演示原创作品：www.TopPPT.cn)"/>
          <p:cNvSpPr txBox="1">
            <a:spLocks noChangeArrowheads="1"/>
          </p:cNvSpPr>
          <p:nvPr/>
        </p:nvSpPr>
        <p:spPr bwMode="auto">
          <a:xfrm>
            <a:off x="752475" y="5459730"/>
            <a:ext cx="108915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登录以后，点击左侧</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课程</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跳转到【</a:t>
            </a:r>
            <a:r>
              <a:rPr lang="zh-CN" altLang="en-US" dirty="0">
                <a:solidFill>
                  <a:schemeClr val="bg1"/>
                </a:solidFill>
                <a:latin typeface="微软雅黑" panose="020B0503020204020204" pitchFamily="34" charset="-122"/>
                <a:ea typeface="微软雅黑" panose="020B0503020204020204" pitchFamily="34" charset="-122"/>
                <a:sym typeface="+mn-ea"/>
              </a:rPr>
              <a:t>我学的课</a:t>
            </a:r>
            <a:r>
              <a:rPr lang="zh-CN" altLang="en-US" dirty="0">
                <a:solidFill>
                  <a:schemeClr val="bg1"/>
                </a:solidFill>
                <a:latin typeface="微软雅黑" panose="020B0503020204020204" pitchFamily="34" charset="-122"/>
                <a:ea typeface="微软雅黑" panose="020B0503020204020204" pitchFamily="34" charset="-122"/>
              </a:rPr>
              <a:t>】页面。</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sym typeface="+mn-ea"/>
              </a:rPr>
              <a:t>如果您学校是在教务网系统选课，通知开课以后，课程会直接显示在【课程】</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【我学的课】下。</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40435" y="3420634"/>
            <a:ext cx="1200150"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674995"/>
            <a:ext cx="10869295" cy="10528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52475" y="827405"/>
            <a:ext cx="8862060" cy="411988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9702"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29703" name="TextBox 43      (向天歌演示原创作品：www.TopPPT.cn)"/>
          <p:cNvSpPr txBox="1">
            <a:spLocks noChangeArrowheads="1"/>
          </p:cNvSpPr>
          <p:nvPr/>
        </p:nvSpPr>
        <p:spPr bwMode="auto">
          <a:xfrm>
            <a:off x="914400" y="5733415"/>
            <a:ext cx="105187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点击课程封面，进入课程的学习页面，右上角您可以</a:t>
            </a:r>
            <a:r>
              <a:rPr lang="zh-CN" altLang="en-US" dirty="0" smtClean="0">
                <a:solidFill>
                  <a:schemeClr val="bg1"/>
                </a:solidFill>
                <a:latin typeface="微软雅黑" panose="020B0503020204020204" pitchFamily="34" charset="-122"/>
                <a:ea typeface="微软雅黑" panose="020B0503020204020204" pitchFamily="34" charset="-122"/>
              </a:rPr>
              <a:t>看到</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进度】或者【统计</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，点击查看</a:t>
            </a:r>
            <a:r>
              <a:rPr lang="zh-CN" altLang="en-US" dirty="0" smtClean="0">
                <a:solidFill>
                  <a:schemeClr val="bg1"/>
                </a:solidFill>
                <a:latin typeface="微软雅黑" panose="020B0503020204020204" pitchFamily="34" charset="-122"/>
                <a:ea typeface="微软雅黑" panose="020B0503020204020204" pitchFamily="34" charset="-122"/>
                <a:sym typeface="+mn-ea"/>
              </a:rPr>
              <a:t>您的课程各项考核权重以及</a:t>
            </a:r>
            <a:r>
              <a:rPr lang="zh-CN" altLang="en-US" dirty="0" smtClean="0">
                <a:solidFill>
                  <a:schemeClr val="bg1"/>
                </a:solidFill>
                <a:latin typeface="微软雅黑" panose="020B0503020204020204" pitchFamily="34" charset="-122"/>
                <a:ea typeface="微软雅黑" panose="020B0503020204020204" pitchFamily="34" charset="-122"/>
              </a:rPr>
              <a:t>当前完成的情况，如果您学校有特殊考核通知的，以学校通知为准，祝您取得好成绩。【进度】和【统计】是同一个功能，都可以查看成绩。</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314065" y="1976755"/>
            <a:ext cx="8119110" cy="3552190"/>
          </a:xfrm>
          <a:prstGeom prst="rect">
            <a:avLst/>
          </a:prstGeom>
        </p:spPr>
      </p:pic>
      <p:sp>
        <p:nvSpPr>
          <p:cNvPr id="5" name="矩形 4"/>
          <p:cNvSpPr/>
          <p:nvPr/>
        </p:nvSpPr>
        <p:spPr>
          <a:xfrm>
            <a:off x="7096760" y="909320"/>
            <a:ext cx="479425" cy="3263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1" name="矩形 10"/>
          <p:cNvSpPr/>
          <p:nvPr/>
        </p:nvSpPr>
        <p:spPr>
          <a:xfrm>
            <a:off x="8974455" y="1990090"/>
            <a:ext cx="441325" cy="3517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53110" y="5400040"/>
            <a:ext cx="10685145" cy="11576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949960" y="5517515"/>
            <a:ext cx="1031303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以上各项为目前常见的各项考核标准，具体课程哪项占权重以及所占比例，您可以点击自己的课程查看，完成对应内容即可获得该项成绩。如果学校没有特殊要求，（当前分数）达到60以上即可获得学分。如果学校有特殊要求，查看学校通知，以学校通知为准。</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1470025" y="998220"/>
            <a:ext cx="9410700" cy="4182745"/>
          </a:xfrm>
          <a:prstGeom prst="rect">
            <a:avLst/>
          </a:prstGeom>
        </p:spPr>
      </p:pic>
      <p:sp>
        <p:nvSpPr>
          <p:cNvPr id="5" name="矩形 4"/>
          <p:cNvSpPr/>
          <p:nvPr/>
        </p:nvSpPr>
        <p:spPr>
          <a:xfrm>
            <a:off x="1838325" y="1616075"/>
            <a:ext cx="8971280" cy="34823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770255" y="961390"/>
            <a:ext cx="10706100" cy="4305300"/>
          </a:xfrm>
          <a:prstGeom prst="rect">
            <a:avLst/>
          </a:prstGeom>
        </p:spPr>
      </p:pic>
      <p:sp>
        <p:nvSpPr>
          <p:cNvPr id="32" name="Rectangle 31      (向天歌演示原创作品：www.TopPPT.cn)"/>
          <p:cNvSpPr/>
          <p:nvPr/>
        </p:nvSpPr>
        <p:spPr>
          <a:xfrm>
            <a:off x="770255" y="5483225"/>
            <a:ext cx="10705465" cy="91249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968375" y="5628640"/>
            <a:ext cx="1019683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点击【进度】，您可以看到课程的考核权重，您获得的当前分数以及进度。</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注意：进度是指所有任务点完成的总百分比。</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609090" y="3122930"/>
            <a:ext cx="9028430" cy="7753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51840" y="4943475"/>
            <a:ext cx="10747375" cy="14497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64540" y="1107440"/>
            <a:ext cx="10734675" cy="3581400"/>
          </a:xfrm>
          <a:prstGeom prst="rect">
            <a:avLst/>
          </a:prstGeom>
        </p:spPr>
      </p:pic>
      <p:sp>
        <p:nvSpPr>
          <p:cNvPr id="31751" name="TextBox 43      (向天歌演示原创作品：www.TopPPT.cn)"/>
          <p:cNvSpPr txBox="1">
            <a:spLocks noChangeArrowheads="1"/>
          </p:cNvSpPr>
          <p:nvPr/>
        </p:nvSpPr>
        <p:spPr bwMode="auto">
          <a:xfrm>
            <a:off x="875030" y="5087620"/>
            <a:ext cx="1054925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点击【统计】</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【进度统计】，您可以看到课程的考核权重，您获得的当前分数。</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a:solidFill>
                  <a:schemeClr val="bg1"/>
                </a:solidFill>
                <a:latin typeface="微软雅黑" panose="020B0503020204020204" pitchFamily="34" charset="-122"/>
                <a:ea typeface="微软雅黑" panose="020B0503020204020204" pitchFamily="34" charset="-122"/>
              </a:rPr>
              <a:t>总成绩 =视频成绩*视频考核比例+章节测验的平均成绩*章节测验考核比例+考试成绩*考试考核比例+（课堂互动、签到、音频、访问数、讨论、阅读、直播、奖励、线下……），如果学校没有特殊要求，（当前分数</a:t>
            </a:r>
            <a:r>
              <a:rPr lang="en-US" altLang="zh-CN">
                <a:solidFill>
                  <a:schemeClr val="bg1"/>
                </a:solidFill>
                <a:latin typeface="微软雅黑" panose="020B0503020204020204" pitchFamily="34" charset="-122"/>
                <a:ea typeface="微软雅黑" panose="020B0503020204020204" pitchFamily="34" charset="-122"/>
              </a:rPr>
              <a:t>/</a:t>
            </a:r>
            <a:r>
              <a:rPr lang="zh-CN" altLang="en-US">
                <a:solidFill>
                  <a:schemeClr val="bg1"/>
                </a:solidFill>
                <a:latin typeface="微软雅黑" panose="020B0503020204020204" pitchFamily="34" charset="-122"/>
                <a:ea typeface="微软雅黑" panose="020B0503020204020204" pitchFamily="34" charset="-122"/>
              </a:rPr>
              <a:t>我的成绩）达到60以上即可获得学分。</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202055" y="2766060"/>
            <a:ext cx="10149840" cy="19234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16585" y="5731510"/>
            <a:ext cx="11090910" cy="8921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95325" y="1033145"/>
            <a:ext cx="10801350" cy="2105025"/>
          </a:xfrm>
          <a:prstGeom prst="rect">
            <a:avLst/>
          </a:prstGeom>
        </p:spPr>
      </p:pic>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731520" y="5876925"/>
            <a:ext cx="107645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微软雅黑" panose="020B0503020204020204" pitchFamily="34" charset="-122"/>
                <a:ea typeface="微软雅黑" panose="020B0503020204020204" pitchFamily="34" charset="-122"/>
              </a:rPr>
              <a:t>在【进度】或【统计】中不显示【考核标准和当前得分】，是因为贵校要求不允许查看成绩，请等待结课后老师导出成绩录入您学校教务网系统即可！</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115695" y="1610360"/>
            <a:ext cx="7141210" cy="1142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4" name="图片 3"/>
          <p:cNvPicPr>
            <a:picLocks noChangeAspect="1"/>
          </p:cNvPicPr>
          <p:nvPr/>
        </p:nvPicPr>
        <p:blipFill>
          <a:blip r:embed="rId2"/>
          <a:stretch>
            <a:fillRect/>
          </a:stretch>
        </p:blipFill>
        <p:spPr>
          <a:xfrm>
            <a:off x="936625" y="3354705"/>
            <a:ext cx="10220960" cy="2005965"/>
          </a:xfrm>
          <a:prstGeom prst="rect">
            <a:avLst/>
          </a:prstGeom>
        </p:spPr>
      </p:pic>
      <p:sp>
        <p:nvSpPr>
          <p:cNvPr id="6" name="矩形 5"/>
          <p:cNvSpPr/>
          <p:nvPr/>
        </p:nvSpPr>
        <p:spPr>
          <a:xfrm>
            <a:off x="1332865" y="3992245"/>
            <a:ext cx="7038340" cy="9505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392035" y="1545590"/>
            <a:ext cx="4081145" cy="45681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6" name="TextBox 42      (向天歌演示原创作品：www.TopPPT.cn)"/>
          <p:cNvSpPr txBox="1">
            <a:spLocks noChangeArrowheads="1"/>
          </p:cNvSpPr>
          <p:nvPr/>
        </p:nvSpPr>
        <p:spPr bwMode="auto">
          <a:xfrm>
            <a:off x="752475" y="233680"/>
            <a:ext cx="204660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5607" name="TextBox 43      (向天歌演示原创作品：www.TopPPT.cn)"/>
          <p:cNvSpPr txBox="1">
            <a:spLocks noChangeArrowheads="1"/>
          </p:cNvSpPr>
          <p:nvPr/>
        </p:nvSpPr>
        <p:spPr bwMode="auto">
          <a:xfrm>
            <a:off x="7585710" y="1720850"/>
            <a:ext cx="374396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超星尔雅课程是网络在线自主学习模式，包括【闯关模式】【开放模式】【上锁模式】。</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若是【闯关模式】，需要将该章节的所有任务点完成后系统才能自动解锁下一个章节。</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若是【开放模式】，您可以选择任意章节学习。</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定时发放模式】，应该是贵校老师要求这部分视频定时开放，目前还未到开放时间，所以给上锁了的。请关注学校教务网站是否有相关学习通知，或者过段时间再登录查看，及时完成学习任务，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1"/>
          <a:stretch>
            <a:fillRect/>
          </a:stretch>
        </p:blipFill>
        <p:spPr>
          <a:xfrm>
            <a:off x="812165" y="3155950"/>
            <a:ext cx="5905500" cy="1314450"/>
          </a:xfrm>
          <a:prstGeom prst="rect">
            <a:avLst/>
          </a:prstGeom>
        </p:spPr>
      </p:pic>
      <p:pic>
        <p:nvPicPr>
          <p:cNvPr id="18" name="图片 17"/>
          <p:cNvPicPr>
            <a:picLocks noChangeAspect="1"/>
          </p:cNvPicPr>
          <p:nvPr/>
        </p:nvPicPr>
        <p:blipFill>
          <a:blip r:embed="rId2"/>
          <a:stretch>
            <a:fillRect/>
          </a:stretch>
        </p:blipFill>
        <p:spPr>
          <a:xfrm>
            <a:off x="824865" y="1258570"/>
            <a:ext cx="5857875" cy="1533525"/>
          </a:xfrm>
          <a:prstGeom prst="rect">
            <a:avLst/>
          </a:prstGeom>
        </p:spPr>
      </p:pic>
      <p:sp>
        <p:nvSpPr>
          <p:cNvPr id="5" name="矩形 4"/>
          <p:cNvSpPr/>
          <p:nvPr/>
        </p:nvSpPr>
        <p:spPr>
          <a:xfrm>
            <a:off x="6273800" y="3433445"/>
            <a:ext cx="429895" cy="10299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4" name="矩形 3"/>
          <p:cNvSpPr/>
          <p:nvPr/>
        </p:nvSpPr>
        <p:spPr>
          <a:xfrm>
            <a:off x="6274435" y="1544320"/>
            <a:ext cx="429260" cy="12280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矩形标注 11"/>
          <p:cNvSpPr/>
          <p:nvPr/>
        </p:nvSpPr>
        <p:spPr>
          <a:xfrm>
            <a:off x="4319905" y="3697605"/>
            <a:ext cx="1151255" cy="462280"/>
          </a:xfrm>
          <a:prstGeom prst="wedgeRectCallout">
            <a:avLst>
              <a:gd name="adj1" fmla="val 120363"/>
              <a:gd name="adj2" fmla="val 9912"/>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开放模式</a:t>
            </a:r>
            <a:endParaRPr lang="zh-CN" altLang="en-US" b="1" noProof="1">
              <a:solidFill>
                <a:srgbClr val="FF0000"/>
              </a:solidFill>
            </a:endParaRPr>
          </a:p>
        </p:txBody>
      </p:sp>
      <p:sp>
        <p:nvSpPr>
          <p:cNvPr id="13" name="矩形标注 12"/>
          <p:cNvSpPr/>
          <p:nvPr/>
        </p:nvSpPr>
        <p:spPr>
          <a:xfrm>
            <a:off x="4248150" y="1759585"/>
            <a:ext cx="1151255" cy="506095"/>
          </a:xfrm>
          <a:prstGeom prst="wedgeRectCallout">
            <a:avLst>
              <a:gd name="adj1" fmla="val 120363"/>
              <a:gd name="adj2" fmla="val 9912"/>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闯关模式</a:t>
            </a:r>
            <a:endParaRPr lang="zh-CN" altLang="en-US" b="1" noProof="1">
              <a:solidFill>
                <a:srgbClr val="FF0000"/>
              </a:solidFill>
            </a:endParaRPr>
          </a:p>
        </p:txBody>
      </p:sp>
      <p:pic>
        <p:nvPicPr>
          <p:cNvPr id="19" name="图片 18"/>
          <p:cNvPicPr>
            <a:picLocks noChangeAspect="1"/>
          </p:cNvPicPr>
          <p:nvPr/>
        </p:nvPicPr>
        <p:blipFill>
          <a:blip r:embed="rId3"/>
          <a:stretch>
            <a:fillRect/>
          </a:stretch>
        </p:blipFill>
        <p:spPr>
          <a:xfrm>
            <a:off x="812165" y="4883785"/>
            <a:ext cx="5934075" cy="1400175"/>
          </a:xfrm>
          <a:prstGeom prst="rect">
            <a:avLst/>
          </a:prstGeom>
        </p:spPr>
      </p:pic>
      <p:sp>
        <p:nvSpPr>
          <p:cNvPr id="20" name="矩形 19"/>
          <p:cNvSpPr/>
          <p:nvPr/>
        </p:nvSpPr>
        <p:spPr>
          <a:xfrm>
            <a:off x="6316345" y="5140960"/>
            <a:ext cx="429895" cy="1143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1" name="矩形标注 20"/>
          <p:cNvSpPr/>
          <p:nvPr/>
        </p:nvSpPr>
        <p:spPr>
          <a:xfrm>
            <a:off x="3808095" y="5451475"/>
            <a:ext cx="1591310" cy="447675"/>
          </a:xfrm>
          <a:prstGeom prst="wedgeRectCallout">
            <a:avLst>
              <a:gd name="adj1" fmla="val 105107"/>
              <a:gd name="adj2" fmla="val 13953"/>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定时发放模式</a:t>
            </a:r>
            <a:endParaRPr lang="zh-CN" altLang="en-US" b="1" noProof="1">
              <a:solidFill>
                <a:srgbClr val="FF0000"/>
              </a:solidFill>
            </a:endParaRPr>
          </a:p>
        </p:txBody>
      </p:sp>
    </p:spTree>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670800" y="997585"/>
            <a:ext cx="4085590" cy="562419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6"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479425" y="826135"/>
            <a:ext cx="7007225" cy="2928620"/>
          </a:xfrm>
          <a:prstGeom prst="rect">
            <a:avLst/>
          </a:prstGeom>
        </p:spPr>
      </p:pic>
      <p:sp>
        <p:nvSpPr>
          <p:cNvPr id="25607" name="TextBox 43      (向天歌演示原创作品：www.TopPPT.cn)"/>
          <p:cNvSpPr txBox="1">
            <a:spLocks noChangeArrowheads="1"/>
          </p:cNvSpPr>
          <p:nvPr/>
        </p:nvSpPr>
        <p:spPr bwMode="auto">
          <a:xfrm>
            <a:off x="7901940" y="1165225"/>
            <a:ext cx="3649345" cy="53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点击课程封面，进入【首页】，即课程的学习页面，您会</a:t>
            </a:r>
            <a:r>
              <a:rPr lang="zh-CN" altLang="en-US" dirty="0" smtClean="0">
                <a:solidFill>
                  <a:schemeClr val="bg1"/>
                </a:solidFill>
                <a:latin typeface="微软雅黑" panose="020B0503020204020204" pitchFamily="34" charset="-122"/>
                <a:ea typeface="微软雅黑" panose="020B0503020204020204" pitchFamily="34" charset="-122"/>
                <a:sym typeface="+mn-ea"/>
              </a:rPr>
              <a:t>看到您的任务点情况。</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rgbClr val="FF0000"/>
                </a:solidFill>
                <a:latin typeface="微软雅黑" panose="020B0503020204020204" pitchFamily="34" charset="-122"/>
                <a:ea typeface="微软雅黑" panose="020B0503020204020204" pitchFamily="34" charset="-122"/>
                <a:sym typeface="+mn-ea"/>
              </a:rPr>
              <a:t>点击课程每个章节的标题栏位置，</a:t>
            </a:r>
            <a:r>
              <a:rPr lang="zh-CN" altLang="en-US" sz="1800" dirty="0">
                <a:solidFill>
                  <a:schemeClr val="bg1"/>
                </a:solidFill>
                <a:latin typeface="微软雅黑" panose="020B0503020204020204" pitchFamily="34" charset="-122"/>
                <a:ea typeface="微软雅黑" panose="020B0503020204020204" pitchFamily="34" charset="-122"/>
                <a:sym typeface="+mn-ea"/>
              </a:rPr>
              <a:t>鼠标变成小手形状的时候，点击进入课程章节。</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sym typeface="+mn-ea"/>
              </a:rPr>
              <a:t>一个章节的任务点一般包含【视频】和【章节测验】两项。您可以查看一下，在顶端章节名称下方，可以点击【视频】和【章节测验】，两项均需要显示【任务点已完成】，橘色圆点变成绿色即为该集任务完成，可点击左上角【回到课程】查看此章节目录前的橘色圆点是否变为绿色。</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smtClean="0">
                <a:solidFill>
                  <a:schemeClr val="bg1"/>
                </a:solidFill>
                <a:latin typeface="微软雅黑" panose="020B0503020204020204" pitchFamily="34" charset="-122"/>
                <a:ea typeface="微软雅黑" panose="020B0503020204020204" pitchFamily="34" charset="-122"/>
                <a:sym typeface="+mn-ea"/>
              </a:rPr>
              <a:t>有的章节不止一个视频，您可以向下滑动查看，完成所有任务点，橙色里的数字代表您有几个任务点未完成。</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054100" y="2687320"/>
            <a:ext cx="4998085" cy="2749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 name="矩形 1"/>
          <p:cNvSpPr/>
          <p:nvPr/>
        </p:nvSpPr>
        <p:spPr>
          <a:xfrm>
            <a:off x="5910580" y="909955"/>
            <a:ext cx="561340" cy="3022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0" name="图片 9"/>
          <p:cNvPicPr>
            <a:picLocks noChangeAspect="1"/>
          </p:cNvPicPr>
          <p:nvPr/>
        </p:nvPicPr>
        <p:blipFill>
          <a:blip r:embed="rId2"/>
          <a:stretch>
            <a:fillRect/>
          </a:stretch>
        </p:blipFill>
        <p:spPr>
          <a:xfrm>
            <a:off x="479425" y="3976370"/>
            <a:ext cx="5828665" cy="2701925"/>
          </a:xfrm>
          <a:prstGeom prst="rect">
            <a:avLst/>
          </a:prstGeom>
        </p:spPr>
      </p:pic>
      <p:pic>
        <p:nvPicPr>
          <p:cNvPr id="7" name="图片 6"/>
          <p:cNvPicPr>
            <a:picLocks noChangeAspect="1"/>
          </p:cNvPicPr>
          <p:nvPr/>
        </p:nvPicPr>
        <p:blipFill>
          <a:blip r:embed="rId3"/>
          <a:stretch>
            <a:fillRect/>
          </a:stretch>
        </p:blipFill>
        <p:spPr>
          <a:xfrm>
            <a:off x="4530725" y="5909945"/>
            <a:ext cx="2752725" cy="571500"/>
          </a:xfrm>
          <a:prstGeom prst="rect">
            <a:avLst/>
          </a:prstGeom>
        </p:spPr>
      </p:pic>
      <p:sp>
        <p:nvSpPr>
          <p:cNvPr id="11" name="矩形 10"/>
          <p:cNvSpPr/>
          <p:nvPr/>
        </p:nvSpPr>
        <p:spPr>
          <a:xfrm>
            <a:off x="1435100" y="6015990"/>
            <a:ext cx="247650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矩形 11"/>
          <p:cNvSpPr/>
          <p:nvPr/>
        </p:nvSpPr>
        <p:spPr>
          <a:xfrm>
            <a:off x="3165475" y="5147310"/>
            <a:ext cx="207391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3" name="矩形 12"/>
          <p:cNvSpPr/>
          <p:nvPr/>
        </p:nvSpPr>
        <p:spPr>
          <a:xfrm>
            <a:off x="479425" y="3976370"/>
            <a:ext cx="727075" cy="2768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5" name="矩形 4"/>
          <p:cNvSpPr/>
          <p:nvPr/>
        </p:nvSpPr>
        <p:spPr>
          <a:xfrm>
            <a:off x="4530725" y="6015355"/>
            <a:ext cx="126873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2" name="文本框 1"/>
          <p:cNvSpPr txBox="1"/>
          <p:nvPr/>
        </p:nvSpPr>
        <p:spPr>
          <a:xfrm>
            <a:off x="1261745" y="1483360"/>
            <a:ext cx="7780020" cy="706755"/>
          </a:xfrm>
          <a:prstGeom prst="rect">
            <a:avLst/>
          </a:prstGeom>
          <a:noFill/>
        </p:spPr>
        <p:txBody>
          <a:bodyPr wrap="square" rtlCol="0">
            <a:spAutoFit/>
          </a:bodyPr>
          <a:p>
            <a:r>
              <a:rPr lang="zh-CN" altLang="zh-CN" sz="4000"/>
              <a:t>超星尔雅课程学习有两种方式：</a:t>
            </a:r>
            <a:endParaRPr lang="zh-CN" altLang="zh-CN" sz="4000"/>
          </a:p>
        </p:txBody>
      </p:sp>
      <p:sp>
        <p:nvSpPr>
          <p:cNvPr id="17" name="Rectangle 16      (向天歌演示原创作品：www.TopPPT.cn)"/>
          <p:cNvSpPr/>
          <p:nvPr/>
        </p:nvSpPr>
        <p:spPr>
          <a:xfrm>
            <a:off x="2717800" y="283591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 name="Rectangle 10      (向天歌演示原创作品：www.TopPPT.cn)"/>
          <p:cNvSpPr/>
          <p:nvPr/>
        </p:nvSpPr>
        <p:spPr>
          <a:xfrm>
            <a:off x="2687955" y="4137660"/>
            <a:ext cx="736219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285427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Rectangle 18      (向天歌演示原创作品：www.TopPPT.cn)"/>
          <p:cNvSpPr/>
          <p:nvPr/>
        </p:nvSpPr>
        <p:spPr>
          <a:xfrm>
            <a:off x="1817950" y="4137560"/>
            <a:ext cx="869950"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445635" y="4303395"/>
            <a:ext cx="33007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电脑端学习：网页学习</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40" name="TextBox 45      (向天歌演示原创作品：www.TopPPT.cn)"/>
          <p:cNvSpPr txBox="1">
            <a:spLocks noChangeArrowheads="1"/>
          </p:cNvSpPr>
          <p:nvPr/>
        </p:nvSpPr>
        <p:spPr bwMode="auto">
          <a:xfrm>
            <a:off x="2971800" y="3002280"/>
            <a:ext cx="6248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移动端（手机、平板电脑）学习：下载</a:t>
            </a:r>
            <a:r>
              <a:rPr lang="en-US" altLang="zh-CN" sz="2400" b="1" dirty="0">
                <a:solidFill>
                  <a:schemeClr val="bg1"/>
                </a:solidFill>
                <a:latin typeface="微软雅黑" panose="020B0503020204020204" pitchFamily="34" charset="-122"/>
                <a:ea typeface="微软雅黑" panose="020B0503020204020204" pitchFamily="34" charset="-122"/>
              </a:rPr>
              <a:t>APP</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52105" y="1211580"/>
            <a:ext cx="3696970" cy="50507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537845" y="925195"/>
            <a:ext cx="7103745" cy="5622290"/>
          </a:xfrm>
          <a:prstGeom prst="rect">
            <a:avLst/>
          </a:prstGeom>
        </p:spPr>
      </p:pic>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135620" y="1344295"/>
            <a:ext cx="333438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超</a:t>
            </a:r>
            <a:r>
              <a:rPr lang="zh-CN" altLang="en-US" dirty="0">
                <a:solidFill>
                  <a:schemeClr val="bg1"/>
                </a:solidFill>
                <a:latin typeface="微软雅黑" panose="020B0503020204020204" pitchFamily="34" charset="-122"/>
                <a:ea typeface="微软雅黑" panose="020B0503020204020204" pitchFamily="34" charset="-122"/>
              </a:rPr>
              <a:t>星尔雅课程是网络在线自主学习，为了督促大家更好地认真学习课程，观看视频时是不能离开当前窗口打开其他页面或者做其他操作的，否则视频会自动暂停，请您认真学习，完成课程</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当您点开视频后点击开始播放键，请首先耐心等待视频加载的时间，视频框右下角会出现【标清】和【本校】显示，</a:t>
            </a:r>
            <a:r>
              <a:rPr lang="zh-CN" altLang="en-US" dirty="0">
                <a:solidFill>
                  <a:schemeClr val="bg1"/>
                </a:solidFill>
                <a:latin typeface="微软雅黑" panose="020B0503020204020204" pitchFamily="34" charset="-122"/>
                <a:ea typeface="微软雅黑" panose="020B0503020204020204" pitchFamily="34" charset="-122"/>
                <a:sym typeface="+mn-ea"/>
              </a:rPr>
              <a:t>如果视频无法播放，或者黑屏、卡顿等，</a:t>
            </a:r>
            <a:r>
              <a:rPr lang="zh-CN" altLang="en-US" dirty="0">
                <a:solidFill>
                  <a:schemeClr val="bg1"/>
                </a:solidFill>
                <a:latin typeface="微软雅黑" panose="020B0503020204020204" pitchFamily="34" charset="-122"/>
                <a:ea typeface="微软雅黑" panose="020B0503020204020204" pitchFamily="34" charset="-122"/>
              </a:rPr>
              <a:t>您可以点击【本校】切换到【公网1】或者【公网2】继续等待加载看是否可以播放视频。</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244590" y="6115685"/>
            <a:ext cx="43180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789545" y="1106805"/>
            <a:ext cx="3284855" cy="50590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016000" y="1266190"/>
            <a:ext cx="6153150" cy="472440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7955915" y="1262380"/>
            <a:ext cx="295211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初次完成视频任务点是不能快进的，因为您学校的老师给你们所选的课都设置了不同的学分，需要登录后在线一集一集观看才能得到学分，并且作业和考试的答案都在视频里，只有认真观看每一集视频才能顺利通过。</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视频中的错题不占成绩，若您答对就可以继续观看视频，若答错将重新作答，若题目有误，请截图并及时联系客服反馈，您反馈的错题我们会反馈给老师修改，祝您学习愉快！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222375" y="1393825"/>
            <a:ext cx="3164840" cy="14503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7035" y="4863465"/>
            <a:ext cx="11305540" cy="18884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完成测验</a:t>
            </a:r>
            <a:endParaRPr lang="zh-CN" altLang="en-US" sz="2800" b="1">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1040130" y="835025"/>
            <a:ext cx="5438775" cy="3962400"/>
          </a:xfrm>
          <a:prstGeom prst="rect">
            <a:avLst/>
          </a:prstGeom>
        </p:spPr>
      </p:pic>
      <p:sp>
        <p:nvSpPr>
          <p:cNvPr id="27655" name="TextBox 43      (向天歌演示原创作品：www.TopPPT.cn)"/>
          <p:cNvSpPr txBox="1">
            <a:spLocks noChangeArrowheads="1"/>
          </p:cNvSpPr>
          <p:nvPr/>
        </p:nvSpPr>
        <p:spPr bwMode="auto">
          <a:xfrm>
            <a:off x="479425" y="4931410"/>
            <a:ext cx="1110361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章节测验一旦提交无法更改，请提交前一定要确认题目是否是全部完成以及答案是否是您最后的答案。</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【暂时保存】只是保存当前完成的选项，不是提交作业，如果只保存不提交的话，是没有测验成绩的。</a:t>
            </a:r>
            <a:endParaRPr kumimoji="0"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章节测验提交不成功的话，建议换谷歌浏览器或者网络环境良好的地方尝试提交。</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如果章节测验不显示答案和分数，证明学校有这样的要求，以免抄袭作弊。</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答案在视频中都有提及，请认真观看视频。</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如果章节测验没有提交按钮，请查看课程是否开启了复习模式。</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a:stretch>
            <a:fillRect/>
          </a:stretch>
        </p:blipFill>
        <p:spPr>
          <a:xfrm>
            <a:off x="6821170" y="842010"/>
            <a:ext cx="4471670" cy="2152650"/>
          </a:xfrm>
          <a:prstGeom prst="rect">
            <a:avLst/>
          </a:prstGeom>
        </p:spPr>
      </p:pic>
      <p:sp>
        <p:nvSpPr>
          <p:cNvPr id="5" name="矩形 4"/>
          <p:cNvSpPr/>
          <p:nvPr/>
        </p:nvSpPr>
        <p:spPr>
          <a:xfrm>
            <a:off x="1240155" y="2571750"/>
            <a:ext cx="782320" cy="374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4" name="矩形 3"/>
          <p:cNvSpPr/>
          <p:nvPr/>
        </p:nvSpPr>
        <p:spPr>
          <a:xfrm>
            <a:off x="4582507" y="1737891"/>
            <a:ext cx="975147"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矩形 6"/>
          <p:cNvSpPr/>
          <p:nvPr/>
        </p:nvSpPr>
        <p:spPr>
          <a:xfrm>
            <a:off x="8604250" y="2401570"/>
            <a:ext cx="2431415" cy="5657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 name="Rectangle 31      (向天歌演示原创作品：www.TopPPT.cn)"/>
          <p:cNvSpPr/>
          <p:nvPr/>
        </p:nvSpPr>
        <p:spPr>
          <a:xfrm>
            <a:off x="6858000" y="3149600"/>
            <a:ext cx="4434840" cy="16478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 name="TextBox 43      (向天歌演示原创作品：www.TopPPT.cn)"/>
          <p:cNvSpPr txBox="1">
            <a:spLocks noChangeArrowheads="1"/>
          </p:cNvSpPr>
          <p:nvPr/>
        </p:nvSpPr>
        <p:spPr bwMode="auto">
          <a:xfrm>
            <a:off x="6934200" y="3244850"/>
            <a:ext cx="43592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如果您发现章节测验中有错题，请点击【在线客服】提供您的学校名称、学号、姓名、课程名称、第几章节第几题有错误？您认为正确的答案以及您的邮箱地址进行反馈。会有相关工作人员帮您反馈核实。</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74965" y="1468755"/>
            <a:ext cx="3676015" cy="42760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766445" y="892810"/>
            <a:ext cx="6134100" cy="1257300"/>
          </a:xfrm>
          <a:prstGeom prst="rect">
            <a:avLst/>
          </a:prstGeom>
        </p:spPr>
      </p:pic>
      <p:pic>
        <p:nvPicPr>
          <p:cNvPr id="3" name="图片 2"/>
          <p:cNvPicPr>
            <a:picLocks noChangeAspect="1"/>
          </p:cNvPicPr>
          <p:nvPr/>
        </p:nvPicPr>
        <p:blipFill>
          <a:blip r:embed="rId2"/>
          <a:stretch>
            <a:fillRect/>
          </a:stretch>
        </p:blipFill>
        <p:spPr>
          <a:xfrm>
            <a:off x="598805" y="2286635"/>
            <a:ext cx="7124700" cy="4276725"/>
          </a:xfrm>
          <a:prstGeom prst="rect">
            <a:avLst/>
          </a:prstGeom>
        </p:spPr>
      </p:pic>
      <p:sp>
        <p:nvSpPr>
          <p:cNvPr id="27655" name="TextBox 43      (向天歌演示原创作品：www.TopPPT.cn)"/>
          <p:cNvSpPr txBox="1">
            <a:spLocks noChangeArrowheads="1"/>
          </p:cNvSpPr>
          <p:nvPr/>
        </p:nvSpPr>
        <p:spPr bwMode="auto">
          <a:xfrm>
            <a:off x="8110855" y="1608455"/>
            <a:ext cx="344995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如果课程有【阅读】章节，一般在课程的最后一个章节。</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阅读时长需要次日更新。</a:t>
            </a:r>
            <a:r>
              <a:rPr lang="zh-CN" altLang="en-US" dirty="0">
                <a:solidFill>
                  <a:schemeClr val="bg1"/>
                </a:solidFill>
                <a:latin typeface="微软雅黑" panose="020B0503020204020204" pitchFamily="34" charset="-122"/>
                <a:ea typeface="微软雅黑" panose="020B0503020204020204" pitchFamily="34" charset="-122"/>
                <a:sym typeface="+mn-ea"/>
              </a:rPr>
              <a:t>如果今天是课程最后一天学习时间，今天阅读，明天阅读时长正常更新，任务点在时长更新以后变绿，进度完成。</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计入阅读时间统计的阅读行为， 一定是具体阅读内容的页面，只到章节页面是不算的。而且是正常阅读习惯的操作，阅读的过程中，操作过快或过慢都会视为非正常阅读行为，请您按照规则完成阅读。</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193165" y="1397000"/>
            <a:ext cx="5596255" cy="566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矩形 6"/>
          <p:cNvSpPr/>
          <p:nvPr/>
        </p:nvSpPr>
        <p:spPr>
          <a:xfrm>
            <a:off x="1193165" y="4780915"/>
            <a:ext cx="3387725" cy="3041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466090" y="2003425"/>
            <a:ext cx="6343650" cy="2752725"/>
          </a:xfrm>
          <a:prstGeom prst="rect">
            <a:avLst/>
          </a:prstGeom>
        </p:spPr>
      </p:pic>
      <p:sp>
        <p:nvSpPr>
          <p:cNvPr id="32" name="Rectangle 31      (向天歌演示原创作品：www.TopPPT.cn)"/>
          <p:cNvSpPr/>
          <p:nvPr/>
        </p:nvSpPr>
        <p:spPr>
          <a:xfrm>
            <a:off x="408305" y="4965065"/>
            <a:ext cx="11176000" cy="16738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a:stretch>
            <a:fillRect/>
          </a:stretch>
        </p:blipFill>
        <p:spPr>
          <a:xfrm>
            <a:off x="5216525" y="2096135"/>
            <a:ext cx="6477000" cy="2609850"/>
          </a:xfrm>
          <a:prstGeom prst="rect">
            <a:avLst/>
          </a:prstGeom>
        </p:spPr>
      </p:pic>
      <p:pic>
        <p:nvPicPr>
          <p:cNvPr id="3" name="图片 2"/>
          <p:cNvPicPr>
            <a:picLocks noChangeAspect="1"/>
          </p:cNvPicPr>
          <p:nvPr/>
        </p:nvPicPr>
        <p:blipFill>
          <a:blip r:embed="rId3"/>
          <a:stretch>
            <a:fillRect/>
          </a:stretch>
        </p:blipFill>
        <p:spPr>
          <a:xfrm>
            <a:off x="1578610" y="917575"/>
            <a:ext cx="9182100" cy="904875"/>
          </a:xfrm>
          <a:prstGeom prst="rect">
            <a:avLst/>
          </a:prstGeom>
        </p:spPr>
      </p:pic>
      <p:sp>
        <p:nvSpPr>
          <p:cNvPr id="27655" name="TextBox 43      (向天歌演示原创作品：www.TopPPT.cn)"/>
          <p:cNvSpPr txBox="1">
            <a:spLocks noChangeArrowheads="1"/>
          </p:cNvSpPr>
          <p:nvPr/>
        </p:nvSpPr>
        <p:spPr bwMode="auto">
          <a:xfrm>
            <a:off x="480060" y="5074285"/>
            <a:ext cx="109982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如果阅读不占考核权重，您点击阅读章节进入查看阅读要求，完成对应时长，任务点变绿即可。</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如果显示【阅读总时长大于0分钟，阅读任务点可通过】，您点击下面的专题进入再退出，任务点当时即可变绿。</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如果显示【阅读总时长达到60分钟，课程阅读任务可完成】，您需要点击下面的专题进行阅读，达到要求的时长以后任务点才可以变绿，进度才可以达到</a:t>
            </a:r>
            <a:r>
              <a:rPr lang="en-US" altLang="zh-CN" dirty="0">
                <a:solidFill>
                  <a:schemeClr val="bg1"/>
                </a:solidFill>
                <a:latin typeface="微软雅黑" panose="020B0503020204020204" pitchFamily="34" charset="-122"/>
                <a:ea typeface="微软雅黑" panose="020B0503020204020204" pitchFamily="34" charset="-122"/>
                <a:sym typeface="+mn-ea"/>
              </a:rPr>
              <a:t>100%</a:t>
            </a:r>
            <a:r>
              <a:rPr lang="zh-CN" altLang="en-US" dirty="0">
                <a:solidFill>
                  <a:schemeClr val="bg1"/>
                </a:solidFill>
                <a:latin typeface="微软雅黑" panose="020B0503020204020204" pitchFamily="34" charset="-122"/>
                <a:ea typeface="微软雅黑" panose="020B0503020204020204" pitchFamily="34" charset="-122"/>
                <a:sym typeface="+mn-ea"/>
              </a:rPr>
              <a:t>。</a:t>
            </a:r>
            <a:endParaRPr lang="zh-CN" altLang="en-US" dirty="0">
              <a:solidFill>
                <a:schemeClr val="bg1"/>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681355" y="3176905"/>
            <a:ext cx="329057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矩形 6"/>
          <p:cNvSpPr/>
          <p:nvPr/>
        </p:nvSpPr>
        <p:spPr>
          <a:xfrm>
            <a:off x="5424805" y="3558540"/>
            <a:ext cx="3317240" cy="262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 name="矩形 1"/>
          <p:cNvSpPr/>
          <p:nvPr/>
        </p:nvSpPr>
        <p:spPr>
          <a:xfrm>
            <a:off x="1811020" y="989330"/>
            <a:ext cx="2731135"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1363980" y="2257425"/>
            <a:ext cx="6343650" cy="2752725"/>
          </a:xfrm>
          <a:prstGeom prst="rect">
            <a:avLst/>
          </a:prstGeom>
        </p:spPr>
      </p:pic>
      <p:sp>
        <p:nvSpPr>
          <p:cNvPr id="32" name="Rectangle 31      (向天歌演示原创作品：www.TopPPT.cn)"/>
          <p:cNvSpPr/>
          <p:nvPr/>
        </p:nvSpPr>
        <p:spPr>
          <a:xfrm>
            <a:off x="408305" y="5081905"/>
            <a:ext cx="11393805" cy="16129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80060" y="5146040"/>
            <a:ext cx="1132268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如果阅读占考核权重，即【进度】里显示：阅读（</a:t>
            </a:r>
            <a:r>
              <a:rPr lang="en-US" altLang="zh-CN" dirty="0">
                <a:solidFill>
                  <a:schemeClr val="bg1"/>
                </a:solidFill>
                <a:latin typeface="微软雅黑" panose="020B0503020204020204" pitchFamily="34" charset="-122"/>
                <a:ea typeface="微软雅黑" panose="020B0503020204020204" pitchFamily="34" charset="-122"/>
                <a:sym typeface="+mn-ea"/>
              </a:rPr>
              <a:t>10</a:t>
            </a:r>
            <a:r>
              <a:rPr lang="zh-CN" altLang="en-US" dirty="0">
                <a:solidFill>
                  <a:schemeClr val="bg1"/>
                </a:solidFill>
                <a:latin typeface="微软雅黑" panose="020B0503020204020204" pitchFamily="34" charset="-122"/>
                <a:ea typeface="微软雅黑" panose="020B0503020204020204" pitchFamily="34" charset="-122"/>
                <a:sym typeface="+mn-ea"/>
              </a:rPr>
              <a:t>%）：资料模块中专题阅读总时长达到60分钟为满分。</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阅读章节会显示【阅读总时长大于0分钟，阅读任务点可通过】，您点击下面的专题进入再退出，任务点当时即可变绿，进度会显示完成，但是如果您的阅读总时长没有达到</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分，是没有阅读成绩的。</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您点击阅读章节里的内容进行阅读或者点击资料模块里的专题进行阅读，都可以的，阅读时长达到</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分钟即可获得阅读成绩。（有的学校阅读时长不是</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分钟，具体查看进度里显示或者学校要求）</a:t>
            </a:r>
            <a:endParaRPr lang="zh-CN" altLang="en-US" dirty="0">
              <a:solidFill>
                <a:schemeClr val="bg1"/>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563370" y="3838575"/>
            <a:ext cx="329057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2"/>
          <a:stretch>
            <a:fillRect/>
          </a:stretch>
        </p:blipFill>
        <p:spPr>
          <a:xfrm>
            <a:off x="1363980" y="822325"/>
            <a:ext cx="9324975" cy="1381125"/>
          </a:xfrm>
          <a:prstGeom prst="rect">
            <a:avLst/>
          </a:prstGeom>
        </p:spPr>
      </p:pic>
      <p:sp>
        <p:nvSpPr>
          <p:cNvPr id="5" name="矩形 4"/>
          <p:cNvSpPr/>
          <p:nvPr/>
        </p:nvSpPr>
        <p:spPr>
          <a:xfrm>
            <a:off x="9425940" y="1332865"/>
            <a:ext cx="931545" cy="6318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6" name="矩形 5"/>
          <p:cNvSpPr/>
          <p:nvPr/>
        </p:nvSpPr>
        <p:spPr>
          <a:xfrm>
            <a:off x="1691005" y="822325"/>
            <a:ext cx="3868420" cy="2921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384800"/>
            <a:ext cx="10847705" cy="10852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61670" y="1091565"/>
            <a:ext cx="10868025" cy="3990975"/>
          </a:xfrm>
          <a:prstGeom prst="rect">
            <a:avLst/>
          </a:prstGeom>
        </p:spPr>
      </p:pic>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资料</a:t>
            </a:r>
            <a:endParaRPr lang="zh-CN"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71220" y="5452110"/>
            <a:ext cx="1048067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如果【阅读】占考核权重，您可以点击</a:t>
            </a:r>
            <a:r>
              <a:rPr lang="zh-CN" altLang="en-US" dirty="0" smtClean="0">
                <a:solidFill>
                  <a:schemeClr val="bg1"/>
                </a:solidFill>
                <a:latin typeface="微软雅黑" panose="020B0503020204020204" pitchFamily="34" charset="-122"/>
                <a:ea typeface="微软雅黑" panose="020B0503020204020204" pitchFamily="34" charset="-122"/>
                <a:sym typeface="+mn-ea"/>
              </a:rPr>
              <a:t>课程</a:t>
            </a:r>
            <a:r>
              <a:rPr lang="zh-CN" altLang="en-US" dirty="0" smtClean="0">
                <a:solidFill>
                  <a:schemeClr val="bg1"/>
                </a:solidFill>
                <a:latin typeface="微软雅黑" panose="020B0503020204020204" pitchFamily="34" charset="-122"/>
                <a:ea typeface="微软雅黑" panose="020B0503020204020204" pitchFamily="34" charset="-122"/>
              </a:rPr>
              <a:t>右上角导航栏的【资料】，阅读资料里的专题内容即可。</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专题中的视频、音频等是不计入阅读时长的，需要您阅读专题中的纯文本文字。</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如果后面没有下载图标，您是无法下载的。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8338820" y="1188720"/>
            <a:ext cx="587375" cy="3105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1332230" y="3307080"/>
            <a:ext cx="2123440" cy="391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8117205" y="3307080"/>
            <a:ext cx="309245" cy="391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046595" y="1611630"/>
            <a:ext cx="4692650" cy="40728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1180" y="2477770"/>
            <a:ext cx="6153150" cy="3724275"/>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直播</a:t>
            </a:r>
            <a:endParaRPr lang="zh-CN" altLang="en-US"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81355" y="1200150"/>
            <a:ext cx="5895975" cy="933450"/>
          </a:xfrm>
          <a:prstGeom prst="rect">
            <a:avLst/>
          </a:prstGeom>
        </p:spPr>
      </p:pic>
      <p:sp>
        <p:nvSpPr>
          <p:cNvPr id="27655" name="TextBox 43      (向天歌演示原创作品：www.TopPPT.cn)"/>
          <p:cNvSpPr txBox="1">
            <a:spLocks noChangeArrowheads="1"/>
          </p:cNvSpPr>
          <p:nvPr/>
        </p:nvSpPr>
        <p:spPr bwMode="auto">
          <a:xfrm>
            <a:off x="7220585" y="1837055"/>
            <a:ext cx="444373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如果最后一个章节为直播，可点击进入看到直播内容。</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sym typeface="+mn-ea"/>
              </a:rPr>
              <a:t>如果直播已发布，会显示直播时间，建议您在对应时间内观看直播。</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rPr>
              <a:t>如果还未发布，请耐心等待直播发布。关于直播课程的时间，请您加入【刷个直播】小组，在学习通首页右上角输入邀请码：</a:t>
            </a:r>
            <a:r>
              <a:rPr lang="en-US" altLang="zh-CN" dirty="0">
                <a:solidFill>
                  <a:schemeClr val="bg1"/>
                </a:solidFill>
                <a:latin typeface="微软雅黑" panose="020B0503020204020204" pitchFamily="34" charset="-122"/>
                <a:ea typeface="微软雅黑" panose="020B0503020204020204" pitchFamily="34" charset="-122"/>
              </a:rPr>
              <a:t>ef45782 </a:t>
            </a:r>
            <a:r>
              <a:rPr lang="zh-CN" altLang="en-US" dirty="0">
                <a:solidFill>
                  <a:schemeClr val="bg1"/>
                </a:solidFill>
                <a:latin typeface="微软雅黑" panose="020B0503020204020204" pitchFamily="34" charset="-122"/>
                <a:ea typeface="微软雅黑" panose="020B0503020204020204" pitchFamily="34" charset="-122"/>
              </a:rPr>
              <a:t>查看话题，关注直播时间。祝您学习愉快！</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只有发布在课程章节里的直播才统计直播时长，记录成绩。</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94690" y="3046095"/>
            <a:ext cx="91186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48640" y="3001010"/>
            <a:ext cx="11202035" cy="5619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535305"/>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直播</a:t>
            </a:r>
            <a:endParaRPr lang="zh-CN" altLang="en-US" sz="28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967740" y="836930"/>
            <a:ext cx="8448675" cy="2066925"/>
          </a:xfrm>
          <a:prstGeom prst="rect">
            <a:avLst/>
          </a:prstGeom>
        </p:spPr>
      </p:pic>
      <p:pic>
        <p:nvPicPr>
          <p:cNvPr id="8" name="图片 7"/>
          <p:cNvPicPr>
            <a:picLocks noChangeAspect="1"/>
          </p:cNvPicPr>
          <p:nvPr/>
        </p:nvPicPr>
        <p:blipFill>
          <a:blip r:embed="rId2"/>
          <a:stretch>
            <a:fillRect/>
          </a:stretch>
        </p:blipFill>
        <p:spPr>
          <a:xfrm>
            <a:off x="904875" y="3700780"/>
            <a:ext cx="8505825" cy="2295525"/>
          </a:xfrm>
          <a:prstGeom prst="rect">
            <a:avLst/>
          </a:prstGeom>
        </p:spPr>
      </p:pic>
      <p:sp>
        <p:nvSpPr>
          <p:cNvPr id="27655" name="TextBox 43      (向天歌演示原创作品：www.TopPPT.cn)"/>
          <p:cNvSpPr txBox="1">
            <a:spLocks noChangeArrowheads="1"/>
          </p:cNvSpPr>
          <p:nvPr/>
        </p:nvSpPr>
        <p:spPr bwMode="auto">
          <a:xfrm>
            <a:off x="664210" y="3106420"/>
            <a:ext cx="10871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请在考核标准中查看需要观看的总时长要求。时长为0或未标注直播权重的，不对观看时长做考核。</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1244600" y="4759960"/>
            <a:ext cx="3538220" cy="3206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9" name="Rectangle 31      (向天歌演示原创作品：www.TopPPT.cn)"/>
          <p:cNvSpPr/>
          <p:nvPr/>
        </p:nvSpPr>
        <p:spPr>
          <a:xfrm>
            <a:off x="551180" y="6075680"/>
            <a:ext cx="11315065" cy="6788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43      (向天歌演示原创作品：www.TopPPT.cn)"/>
          <p:cNvSpPr txBox="1">
            <a:spLocks noChangeArrowheads="1"/>
          </p:cNvSpPr>
          <p:nvPr/>
        </p:nvSpPr>
        <p:spPr bwMode="auto">
          <a:xfrm>
            <a:off x="662940" y="6109335"/>
            <a:ext cx="110871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如果在考核标准中查看直播占考核权重，且对时长有要求，您需要进入直播章节，观看直播时长达到要求，任务点才可以变绿，获得成绩。</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563745" y="3709670"/>
            <a:ext cx="6964680" cy="29311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635500" y="3782060"/>
            <a:ext cx="684974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如果课程考试占考核权重，您可以点击课程右上角导航栏中的【考试】查看考试详情。</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如果老师发布了考试，进入后【我的考试】下会显示考试的起止时间、考试条件以及考试状态；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如还未设置，【我的考试】下会显示空白，请耐心等待，并及时查看学校相关通知或定期查看平台考试状态的变化，在规定时间内参加考试。</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如果您考试页面下方标注【</a:t>
            </a:r>
            <a:r>
              <a:rPr lang="zh-CN" altLang="en-US" dirty="0" smtClean="0">
                <a:solidFill>
                  <a:srgbClr val="FF0000"/>
                </a:solidFill>
                <a:latin typeface="微软雅黑" panose="020B0503020204020204" pitchFamily="34" charset="-122"/>
                <a:ea typeface="微软雅黑" panose="020B0503020204020204" pitchFamily="34" charset="-122"/>
                <a:sym typeface="+mn-ea"/>
              </a:rPr>
              <a:t>只允许电脑客户端考试</a:t>
            </a:r>
            <a:r>
              <a:rPr lang="zh-CN" altLang="en-US" dirty="0" smtClean="0">
                <a:solidFill>
                  <a:schemeClr val="bg1"/>
                </a:solidFill>
                <a:latin typeface="微软雅黑" panose="020B0503020204020204" pitchFamily="34" charset="-122"/>
                <a:ea typeface="微软雅黑" panose="020B0503020204020204" pitchFamily="34" charset="-122"/>
                <a:sym typeface="+mn-ea"/>
              </a:rPr>
              <a:t>】，说明您学校需要组织集中考试，建议您多关注学校通知，以及平台消息通知，及时参加考试。</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676275" y="755650"/>
            <a:ext cx="10808335" cy="2868930"/>
          </a:xfrm>
          <a:prstGeom prst="rect">
            <a:avLst/>
          </a:prstGeom>
        </p:spPr>
      </p:pic>
      <p:pic>
        <p:nvPicPr>
          <p:cNvPr id="15" name="图片 14" descr="%89R`QEA5GU8XAN$YCCO`]3"/>
          <p:cNvPicPr>
            <a:picLocks noChangeAspect="1"/>
          </p:cNvPicPr>
          <p:nvPr/>
        </p:nvPicPr>
        <p:blipFill>
          <a:blip r:embed="rId2"/>
          <a:stretch>
            <a:fillRect/>
          </a:stretch>
        </p:blipFill>
        <p:spPr>
          <a:xfrm>
            <a:off x="680720" y="3709670"/>
            <a:ext cx="3796030" cy="2931795"/>
          </a:xfrm>
          <a:prstGeom prst="rect">
            <a:avLst/>
          </a:prstGeom>
        </p:spPr>
      </p:pic>
      <p:sp>
        <p:nvSpPr>
          <p:cNvPr id="4" name="矩形 3"/>
          <p:cNvSpPr/>
          <p:nvPr/>
        </p:nvSpPr>
        <p:spPr>
          <a:xfrm>
            <a:off x="9511665" y="764540"/>
            <a:ext cx="708025" cy="4343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8" name="矩形 7"/>
          <p:cNvSpPr/>
          <p:nvPr/>
        </p:nvSpPr>
        <p:spPr>
          <a:xfrm>
            <a:off x="2551430" y="6015355"/>
            <a:ext cx="1572895" cy="469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3" name="图片 12"/>
          <p:cNvPicPr>
            <a:picLocks noChangeAspect="1"/>
          </p:cNvPicPr>
          <p:nvPr/>
        </p:nvPicPr>
        <p:blipFill>
          <a:blip r:embed="rId3"/>
          <a:stretch>
            <a:fillRect/>
          </a:stretch>
        </p:blipFill>
        <p:spPr>
          <a:xfrm>
            <a:off x="4852035" y="1978025"/>
            <a:ext cx="5905500" cy="1123950"/>
          </a:xfrm>
          <a:prstGeom prst="rect">
            <a:avLst/>
          </a:prstGeom>
        </p:spPr>
      </p:pic>
      <p:sp>
        <p:nvSpPr>
          <p:cNvPr id="14" name="矩形 13"/>
          <p:cNvSpPr/>
          <p:nvPr/>
        </p:nvSpPr>
        <p:spPr>
          <a:xfrm>
            <a:off x="4852035" y="1973580"/>
            <a:ext cx="5906135" cy="1200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 15"/>
          <p:cNvSpPr/>
          <p:nvPr/>
        </p:nvSpPr>
        <p:spPr>
          <a:xfrm>
            <a:off x="1140460" y="1449705"/>
            <a:ext cx="3223260" cy="20758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557338"/>
            <a:ext cx="12192000" cy="3167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6600" dirty="0" smtClean="0">
                <a:solidFill>
                  <a:prstClr val="white"/>
                </a:solidFill>
                <a:latin typeface="宋体" panose="02010600030101010101" pitchFamily="2" charset="-122"/>
                <a:ea typeface="宋体" panose="02010600030101010101" pitchFamily="2" charset="-122"/>
              </a:rPr>
              <a:t>移动端</a:t>
            </a:r>
            <a:r>
              <a:rPr lang="zh-CN" altLang="en-US" sz="6600" dirty="0">
                <a:solidFill>
                  <a:prstClr val="white"/>
                </a:solidFill>
                <a:latin typeface="宋体" panose="02010600030101010101" pitchFamily="2" charset="-122"/>
                <a:ea typeface="宋体" panose="02010600030101010101" pitchFamily="2" charset="-122"/>
              </a:rPr>
              <a:t>学习</a:t>
            </a:r>
            <a:endParaRPr lang="zh-CN" altLang="en-US" sz="6600" dirty="0">
              <a:solidFill>
                <a:prstClr val="white"/>
              </a:solidFill>
              <a:latin typeface="宋体" panose="02010600030101010101" pitchFamily="2" charset="-122"/>
              <a:ea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15950" y="3827780"/>
            <a:ext cx="11055985" cy="27476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15950" y="764540"/>
            <a:ext cx="11056620" cy="2952750"/>
          </a:xfrm>
          <a:prstGeom prst="rect">
            <a:avLst/>
          </a:prstGeom>
        </p:spPr>
      </p:pic>
      <p:sp>
        <p:nvSpPr>
          <p:cNvPr id="27655" name="TextBox 43      (向天歌演示原创作品：www.TopPPT.cn)"/>
          <p:cNvSpPr txBox="1">
            <a:spLocks noChangeArrowheads="1"/>
          </p:cNvSpPr>
          <p:nvPr/>
        </p:nvSpPr>
        <p:spPr bwMode="auto">
          <a:xfrm>
            <a:off x="768985" y="3912870"/>
            <a:ext cx="10800715"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考试时间：如果已发布考试，请注意考试时间，一定要在考试时间内完成考试，过期不可作答。</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考试条件：指您课程任务点完成情况，如果要求完成任务点</a:t>
            </a:r>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，即进度需要达到</a:t>
            </a:r>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才可以在规定时间内参加考试，如果进度不够则无法参加。如没有该项，则不管您任务点完成情况，在考试时间内即可考试。</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考试状态：指您当前考试完成情况。如已经提交考试，一定要查验考试状态。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0" indent="0">
              <a:buFont typeface="Wingdings" panose="05000000000000000000" charset="0"/>
              <a:buNone/>
            </a:pPr>
            <a:r>
              <a:rPr lang="zh-CN" altLang="en-US" b="1">
                <a:solidFill>
                  <a:srgbClr val="FF0000"/>
                </a:solidFill>
                <a:sym typeface="+mn-ea"/>
              </a:rPr>
              <a:t>考试时间和结课时间均由学校确定，如果学校没有特别的安排那么没有达到考试条件和错过考试时间是没有任何补考机会的。建议您可以关注学校教务网站是否有相关补考信息通知或者近期关注平台变化。如学校无安排只能自行承担后果。</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点击【考试】，在弹出的界面按照</a:t>
            </a:r>
            <a:r>
              <a:rPr lang="zh-CN" altLang="en-US" dirty="0" smtClean="0">
                <a:solidFill>
                  <a:schemeClr val="bg1"/>
                </a:solidFill>
                <a:latin typeface="微软雅黑" panose="020B0503020204020204" pitchFamily="34" charset="-122"/>
                <a:ea typeface="微软雅黑" panose="020B0503020204020204" pitchFamily="34" charset="-122"/>
                <a:sym typeface="+mn-ea"/>
              </a:rPr>
              <a:t>提示输入验证码，点击【进入考试】，即可进入到答题页面。</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9081135" y="836295"/>
            <a:ext cx="70802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3514090" y="2953385"/>
            <a:ext cx="672465" cy="4622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2"/>
          <a:stretch>
            <a:fillRect/>
          </a:stretch>
        </p:blipFill>
        <p:spPr>
          <a:xfrm>
            <a:off x="6245225" y="1454785"/>
            <a:ext cx="3400425" cy="2105025"/>
          </a:xfrm>
          <a:prstGeom prst="rect">
            <a:avLst/>
          </a:prstGeom>
        </p:spPr>
      </p:pic>
      <p:sp>
        <p:nvSpPr>
          <p:cNvPr id="20" name="文本框 19"/>
          <p:cNvSpPr txBox="1"/>
          <p:nvPr/>
        </p:nvSpPr>
        <p:spPr>
          <a:xfrm>
            <a:off x="5669915" y="1454785"/>
            <a:ext cx="504190" cy="583565"/>
          </a:xfrm>
          <a:prstGeom prst="rect">
            <a:avLst/>
          </a:prstGeom>
          <a:noFill/>
        </p:spPr>
        <p:txBody>
          <a:bodyPr wrap="square" rtlCol="0">
            <a:spAutoFit/>
          </a:bodyPr>
          <a:p>
            <a:r>
              <a:rPr lang="zh-CN" altLang="en-US" sz="3200" b="1" dirty="0" smtClean="0">
                <a:solidFill>
                  <a:srgbClr val="FF0000"/>
                </a:solidFill>
              </a:rPr>
              <a:t>②</a:t>
            </a:r>
            <a:endParaRPr lang="zh-CN" altLang="en-US" sz="3200" b="1" dirty="0">
              <a:solidFill>
                <a:srgbClr val="FF0000"/>
              </a:solidFill>
            </a:endParaRPr>
          </a:p>
        </p:txBody>
      </p:sp>
      <p:sp>
        <p:nvSpPr>
          <p:cNvPr id="2" name="文本框 1"/>
          <p:cNvSpPr txBox="1"/>
          <p:nvPr/>
        </p:nvSpPr>
        <p:spPr>
          <a:xfrm>
            <a:off x="2925445" y="2881630"/>
            <a:ext cx="570865" cy="583565"/>
          </a:xfrm>
          <a:prstGeom prst="rect">
            <a:avLst/>
          </a:prstGeom>
          <a:noFill/>
        </p:spPr>
        <p:txBody>
          <a:bodyPr wrap="square" rtlCol="0">
            <a:spAutoFit/>
          </a:bodyPr>
          <a:p>
            <a:r>
              <a:rPr lang="zh-CN" altLang="en-US" sz="3200" b="1" dirty="0" smtClean="0">
                <a:solidFill>
                  <a:srgbClr val="FF0000"/>
                </a:solidFill>
              </a:rPr>
              <a:t>①</a:t>
            </a:r>
            <a:endParaRPr lang="zh-CN" altLang="en-US" sz="3200" b="1" dirty="0">
              <a:solidFill>
                <a:srgbClr val="FF0000"/>
              </a:solidFill>
            </a:endParaRPr>
          </a:p>
        </p:txBody>
      </p:sp>
      <p:sp>
        <p:nvSpPr>
          <p:cNvPr id="8" name="矩形 7"/>
          <p:cNvSpPr/>
          <p:nvPr/>
        </p:nvSpPr>
        <p:spPr>
          <a:xfrm>
            <a:off x="6245225" y="1410335"/>
            <a:ext cx="3399790" cy="2149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876935" y="827405"/>
            <a:ext cx="8093710" cy="4351655"/>
          </a:xfrm>
          <a:prstGeom prst="rect">
            <a:avLst/>
          </a:prstGeom>
        </p:spPr>
      </p:pic>
      <p:sp>
        <p:nvSpPr>
          <p:cNvPr id="32" name="Rectangle 31      (向天歌演示原创作品：www.TopPPT.cn)"/>
          <p:cNvSpPr/>
          <p:nvPr/>
        </p:nvSpPr>
        <p:spPr>
          <a:xfrm>
            <a:off x="274955" y="5370830"/>
            <a:ext cx="11637010" cy="135001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338455" y="5491480"/>
            <a:ext cx="1150112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在答题页面，会显示试题的【题量】、【满分】、【截止日期】、【剩余时长】。请一定要注意查看相关时间。</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答题页面左侧会显示答题详情，建议您作答之前查看，合理安排作答时间，以免导致在限时内无法完成题目。</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点击【下一题】可按照顺序跳转到下一个题目，如果您需要跳转到某一道题目，点击左侧【答题详情】里的题目序号即可。</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8093075" y="1318895"/>
            <a:ext cx="678180"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876935" y="1318260"/>
            <a:ext cx="339852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文本框 6"/>
          <p:cNvSpPr txBox="1"/>
          <p:nvPr/>
        </p:nvSpPr>
        <p:spPr>
          <a:xfrm>
            <a:off x="9213850" y="1725930"/>
            <a:ext cx="2684145" cy="2553335"/>
          </a:xfrm>
          <a:prstGeom prst="rect">
            <a:avLst/>
          </a:prstGeom>
          <a:noFill/>
        </p:spPr>
        <p:txBody>
          <a:bodyPr wrap="square" rtlCol="0">
            <a:spAutoFit/>
          </a:bodyPr>
          <a:p>
            <a:r>
              <a:rPr lang="zh-CN" altLang="en-US" sz="2000" b="1">
                <a:solidFill>
                  <a:srgbClr val="FF0000"/>
                </a:solidFill>
              </a:rPr>
              <a:t>小贴士：</a:t>
            </a:r>
            <a:endParaRPr lang="zh-CN" altLang="en-US" sz="2000" dirty="0" smtClean="0">
              <a:solidFill>
                <a:schemeClr val="bg1"/>
              </a:solidFill>
              <a:latin typeface="微软雅黑" panose="020B0503020204020204" pitchFamily="34" charset="-122"/>
              <a:ea typeface="微软雅黑" panose="020B0503020204020204" pitchFamily="34" charset="-122"/>
            </a:endParaRPr>
          </a:p>
          <a:p>
            <a:r>
              <a:rPr lang="zh-CN" altLang="en-US" sz="2000" b="1">
                <a:solidFill>
                  <a:srgbClr val="FF0000"/>
                </a:solidFill>
                <a:sym typeface="+mn-ea"/>
              </a:rPr>
              <a:t>截止日期：指您在这个日期之前都可以进入考试进行作答。</a:t>
            </a:r>
            <a:endParaRPr lang="zh-CN" altLang="en-US" sz="2000" b="1">
              <a:solidFill>
                <a:srgbClr val="FF0000"/>
              </a:solidFill>
            </a:endParaRPr>
          </a:p>
          <a:p>
            <a:r>
              <a:rPr lang="zh-CN" altLang="en-US" sz="2000" b="1">
                <a:solidFill>
                  <a:srgbClr val="FF0000"/>
                </a:solidFill>
                <a:sym typeface="+mn-ea"/>
              </a:rPr>
              <a:t>剩余时长：整个试卷作答是有限制时间的，比如考试时长限时</a:t>
            </a:r>
            <a:r>
              <a:rPr lang="en-US" altLang="zh-CN" sz="2000" b="1">
                <a:solidFill>
                  <a:srgbClr val="FF0000"/>
                </a:solidFill>
                <a:sym typeface="+mn-ea"/>
              </a:rPr>
              <a:t>60</a:t>
            </a:r>
            <a:r>
              <a:rPr lang="zh-CN" altLang="en-US" sz="2000" b="1">
                <a:solidFill>
                  <a:srgbClr val="FF0000"/>
                </a:solidFill>
                <a:sym typeface="+mn-ea"/>
              </a:rPr>
              <a:t>分钟。</a:t>
            </a:r>
            <a:endParaRPr lang="zh-CN" altLang="en-US" sz="2000" b="1">
              <a:solidFill>
                <a:srgbClr val="FF0000"/>
              </a:solidFill>
            </a:endParaRPr>
          </a:p>
        </p:txBody>
      </p:sp>
      <p:sp>
        <p:nvSpPr>
          <p:cNvPr id="3" name="矩形 2"/>
          <p:cNvSpPr/>
          <p:nvPr/>
        </p:nvSpPr>
        <p:spPr>
          <a:xfrm>
            <a:off x="9142095" y="1463040"/>
            <a:ext cx="2577465" cy="30797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0" name="文本框 19"/>
          <p:cNvSpPr txBox="1"/>
          <p:nvPr/>
        </p:nvSpPr>
        <p:spPr>
          <a:xfrm>
            <a:off x="255270" y="827405"/>
            <a:ext cx="504190" cy="583565"/>
          </a:xfrm>
          <a:prstGeom prst="rect">
            <a:avLst/>
          </a:prstGeom>
          <a:noFill/>
        </p:spPr>
        <p:txBody>
          <a:bodyPr wrap="square" rtlCol="0">
            <a:spAutoFit/>
          </a:bodyPr>
          <a:p>
            <a:r>
              <a:rPr lang="zh-CN" altLang="en-US" sz="3200" b="1" dirty="0" smtClean="0">
                <a:solidFill>
                  <a:srgbClr val="FF0000"/>
                </a:solidFill>
              </a:rPr>
              <a:t>③</a:t>
            </a:r>
            <a:endParaRPr lang="zh-CN" altLang="en-US" sz="3200" b="1" dirty="0" smtClean="0">
              <a:solidFill>
                <a:srgbClr val="FF0000"/>
              </a:solidFill>
            </a:endParaRPr>
          </a:p>
        </p:txBody>
      </p:sp>
    </p:spTree>
  </p:cSld>
  <p:clrMapOvr>
    <a:masterClrMapping/>
  </p:clrMapOvr>
  <p:transition>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128895"/>
            <a:ext cx="11231880" cy="16459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1180" y="1021080"/>
            <a:ext cx="7342505" cy="3989705"/>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08965" y="5226050"/>
            <a:ext cx="1107694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考试时间一般为</a:t>
            </a:r>
            <a:r>
              <a:rPr lang="en-US" altLang="zh-CN" dirty="0" smtClean="0">
                <a:solidFill>
                  <a:schemeClr val="bg1"/>
                </a:solidFill>
                <a:latin typeface="微软雅黑" panose="020B0503020204020204" pitchFamily="34" charset="-122"/>
                <a:ea typeface="微软雅黑" panose="020B0503020204020204" pitchFamily="34" charset="-122"/>
              </a:rPr>
              <a:t>60</a:t>
            </a:r>
            <a:r>
              <a:rPr lang="zh-CN" altLang="en-US" dirty="0" smtClean="0">
                <a:solidFill>
                  <a:schemeClr val="bg1"/>
                </a:solidFill>
                <a:latin typeface="微软雅黑" panose="020B0503020204020204" pitchFamily="34" charset="-122"/>
                <a:ea typeface="微软雅黑" panose="020B0503020204020204" pitchFamily="34" charset="-122"/>
              </a:rPr>
              <a:t>分钟，打开试卷即开始计时，请在规定时间内完成答题提交时间</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全部题目都作答以后，点击右下角的【交卷】，会出现整个题目界面，右侧为您题目作答情况，红色代表您这些题目未作答，点击未作答的题目查看该题详情，点击右侧的书写图标按钮，可继续进入答题页面进行作答，如果都已经检查好，并且答案没有需要修改的，点击页面最上方的</a:t>
            </a:r>
            <a:r>
              <a:rPr lang="zh-CN" altLang="en-US" dirty="0" smtClean="0">
                <a:solidFill>
                  <a:srgbClr val="FF0000"/>
                </a:solidFill>
                <a:latin typeface="微软雅黑" panose="020B0503020204020204" pitchFamily="34" charset="-122"/>
                <a:ea typeface="微软雅黑" panose="020B0503020204020204" pitchFamily="34" charset="-122"/>
              </a:rPr>
              <a:t>【确定交卷】</a:t>
            </a:r>
            <a:r>
              <a:rPr lang="zh-CN" altLang="en-US" sz="1800" dirty="0" smtClean="0">
                <a:solidFill>
                  <a:schemeClr val="bg1"/>
                </a:solidFill>
                <a:latin typeface="微软雅黑" panose="020B0503020204020204" pitchFamily="34" charset="-122"/>
                <a:ea typeface="微软雅黑" panose="020B0503020204020204" pitchFamily="34" charset="-122"/>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791960" y="4206240"/>
            <a:ext cx="894715"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2"/>
          <a:stretch>
            <a:fillRect/>
          </a:stretch>
        </p:blipFill>
        <p:spPr>
          <a:xfrm>
            <a:off x="2939415" y="535305"/>
            <a:ext cx="8843645" cy="3414395"/>
          </a:xfrm>
          <a:prstGeom prst="rect">
            <a:avLst/>
          </a:prstGeom>
        </p:spPr>
      </p:pic>
      <p:sp>
        <p:nvSpPr>
          <p:cNvPr id="4" name="矩形 3"/>
          <p:cNvSpPr/>
          <p:nvPr/>
        </p:nvSpPr>
        <p:spPr>
          <a:xfrm>
            <a:off x="6345555" y="535305"/>
            <a:ext cx="1223010" cy="4241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2" name="文本框 1"/>
          <p:cNvSpPr txBox="1"/>
          <p:nvPr/>
        </p:nvSpPr>
        <p:spPr>
          <a:xfrm>
            <a:off x="6127115" y="4104640"/>
            <a:ext cx="570865" cy="583565"/>
          </a:xfrm>
          <a:prstGeom prst="rect">
            <a:avLst/>
          </a:prstGeom>
          <a:noFill/>
        </p:spPr>
        <p:txBody>
          <a:bodyPr wrap="square" rtlCol="0">
            <a:spAutoFit/>
          </a:bodyPr>
          <a:p>
            <a:r>
              <a:rPr lang="zh-CN" altLang="en-US" sz="3200" b="1" dirty="0" smtClean="0">
                <a:solidFill>
                  <a:srgbClr val="FF0000"/>
                </a:solidFill>
              </a:rPr>
              <a:t>④</a:t>
            </a:r>
            <a:endParaRPr lang="zh-CN" altLang="en-US" sz="3200" b="1" dirty="0" smtClean="0">
              <a:solidFill>
                <a:srgbClr val="FF0000"/>
              </a:solidFill>
            </a:endParaRPr>
          </a:p>
        </p:txBody>
      </p:sp>
      <p:sp>
        <p:nvSpPr>
          <p:cNvPr id="7" name="文本框 6"/>
          <p:cNvSpPr txBox="1"/>
          <p:nvPr/>
        </p:nvSpPr>
        <p:spPr>
          <a:xfrm>
            <a:off x="5701030" y="436880"/>
            <a:ext cx="570865" cy="583565"/>
          </a:xfrm>
          <a:prstGeom prst="rect">
            <a:avLst/>
          </a:prstGeom>
          <a:noFill/>
        </p:spPr>
        <p:txBody>
          <a:bodyPr wrap="square" rtlCol="0">
            <a:spAutoFit/>
          </a:bodyPr>
          <a:p>
            <a:r>
              <a:rPr lang="zh-CN" altLang="en-US" sz="3200" b="1" dirty="0" smtClean="0">
                <a:solidFill>
                  <a:srgbClr val="FF0000"/>
                </a:solidFill>
              </a:rPr>
              <a:t>⑤</a:t>
            </a:r>
            <a:endParaRPr lang="zh-CN" altLang="en-US" sz="3200" b="1" dirty="0" smtClean="0">
              <a:solidFill>
                <a:srgbClr val="FF0000"/>
              </a:solidFill>
            </a:endParaRPr>
          </a:p>
        </p:txBody>
      </p:sp>
      <p:sp>
        <p:nvSpPr>
          <p:cNvPr id="11" name="矩形 10"/>
          <p:cNvSpPr/>
          <p:nvPr/>
        </p:nvSpPr>
        <p:spPr>
          <a:xfrm>
            <a:off x="9284970" y="2335530"/>
            <a:ext cx="483235" cy="4540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文本框 11"/>
          <p:cNvSpPr txBox="1"/>
          <p:nvPr/>
        </p:nvSpPr>
        <p:spPr>
          <a:xfrm>
            <a:off x="8705850" y="2270760"/>
            <a:ext cx="570865" cy="583565"/>
          </a:xfrm>
          <a:prstGeom prst="rect">
            <a:avLst/>
          </a:prstGeom>
          <a:noFill/>
        </p:spPr>
        <p:txBody>
          <a:bodyPr wrap="square" rtlCol="0">
            <a:spAutoFit/>
          </a:bodyPr>
          <a:p>
            <a:r>
              <a:rPr lang="zh-CN" altLang="en-US" sz="3200" b="1" dirty="0" smtClean="0">
                <a:solidFill>
                  <a:srgbClr val="FF0000"/>
                </a:solidFill>
              </a:rPr>
              <a:t>⑥</a:t>
            </a:r>
            <a:endParaRPr lang="zh-CN" altLang="en-US" sz="3200" b="1" dirty="0" smtClean="0">
              <a:solidFill>
                <a:srgbClr val="FF0000"/>
              </a:solidFill>
            </a:endParaRPr>
          </a:p>
        </p:txBody>
      </p:sp>
    </p:spTree>
  </p:cSld>
  <p:clrMapOvr>
    <a:masterClrMapping/>
  </p:clrMapOvr>
  <p:transition>
    <p:fade thruBlk="1"/>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8940" y="2493645"/>
            <a:ext cx="11395710" cy="12820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00685" y="2576195"/>
            <a:ext cx="1125029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如果系统再次弹出提示【您还有未做完的单选题，确认提交？】，请再仔细检查一次，如果您确定不再修改，点击【确定】即可，如果需要继续作答，点击【取消】。</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如果您题目已全部完成，系统会弹出提示【确认提交？】，如果确认，点击【确定】即可，如果不确定，点击【取消】再次检查。</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90540" y="863600"/>
            <a:ext cx="3014345" cy="1463675"/>
          </a:xfrm>
          <a:prstGeom prst="rect">
            <a:avLst/>
          </a:prstGeom>
        </p:spPr>
      </p:pic>
      <p:pic>
        <p:nvPicPr>
          <p:cNvPr id="8" name="图片 7"/>
          <p:cNvPicPr>
            <a:picLocks noChangeAspect="1"/>
          </p:cNvPicPr>
          <p:nvPr/>
        </p:nvPicPr>
        <p:blipFill>
          <a:blip r:embed="rId2"/>
          <a:stretch>
            <a:fillRect/>
          </a:stretch>
        </p:blipFill>
        <p:spPr>
          <a:xfrm>
            <a:off x="1128395" y="863600"/>
            <a:ext cx="3042920" cy="1463675"/>
          </a:xfrm>
          <a:prstGeom prst="rect">
            <a:avLst/>
          </a:prstGeom>
        </p:spPr>
      </p:pic>
      <p:sp>
        <p:nvSpPr>
          <p:cNvPr id="10" name="文本框 9"/>
          <p:cNvSpPr txBox="1"/>
          <p:nvPr/>
        </p:nvSpPr>
        <p:spPr>
          <a:xfrm>
            <a:off x="551180" y="755650"/>
            <a:ext cx="570865" cy="583565"/>
          </a:xfrm>
          <a:prstGeom prst="rect">
            <a:avLst/>
          </a:prstGeom>
          <a:noFill/>
        </p:spPr>
        <p:txBody>
          <a:bodyPr wrap="square" rtlCol="0">
            <a:spAutoFit/>
          </a:bodyPr>
          <a:p>
            <a:r>
              <a:rPr lang="zh-CN" altLang="en-US" sz="3200" b="1" dirty="0" smtClean="0">
                <a:solidFill>
                  <a:srgbClr val="FF0000"/>
                </a:solidFill>
              </a:rPr>
              <a:t>⑦</a:t>
            </a:r>
            <a:endParaRPr lang="zh-CN" altLang="en-US" sz="3200" b="1" dirty="0" smtClean="0">
              <a:solidFill>
                <a:srgbClr val="FF0000"/>
              </a:solidFill>
            </a:endParaRPr>
          </a:p>
        </p:txBody>
      </p:sp>
    </p:spTree>
  </p:cSld>
  <p:clrMapOvr>
    <a:masterClrMapping/>
  </p:clrMapOvr>
  <p:transition>
    <p:fade thruBlk="1"/>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10830" y="926465"/>
            <a:ext cx="3973830" cy="55968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4157345" y="926465"/>
            <a:ext cx="3596640" cy="2739390"/>
          </a:xfrm>
          <a:prstGeom prst="rect">
            <a:avLst/>
          </a:prstGeom>
        </p:spPr>
      </p:pic>
      <p:pic>
        <p:nvPicPr>
          <p:cNvPr id="9" name="图片 8"/>
          <p:cNvPicPr>
            <a:picLocks noChangeAspect="1"/>
          </p:cNvPicPr>
          <p:nvPr/>
        </p:nvPicPr>
        <p:blipFill>
          <a:blip r:embed="rId2"/>
          <a:stretch>
            <a:fillRect/>
          </a:stretch>
        </p:blipFill>
        <p:spPr>
          <a:xfrm>
            <a:off x="354330" y="926465"/>
            <a:ext cx="3548380" cy="2740025"/>
          </a:xfrm>
          <a:prstGeom prst="rect">
            <a:avLst/>
          </a:prstGeom>
        </p:spPr>
      </p:pic>
      <p:pic>
        <p:nvPicPr>
          <p:cNvPr id="7" name="图片 6"/>
          <p:cNvPicPr>
            <a:picLocks noChangeAspect="1"/>
          </p:cNvPicPr>
          <p:nvPr/>
        </p:nvPicPr>
        <p:blipFill>
          <a:blip r:embed="rId3"/>
          <a:stretch>
            <a:fillRect/>
          </a:stretch>
        </p:blipFill>
        <p:spPr>
          <a:xfrm>
            <a:off x="336550" y="3810635"/>
            <a:ext cx="3601085" cy="2712085"/>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矩形 4"/>
          <p:cNvSpPr/>
          <p:nvPr/>
        </p:nvSpPr>
        <p:spPr>
          <a:xfrm>
            <a:off x="855980" y="2751455"/>
            <a:ext cx="1216660" cy="3333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7981950" y="1042670"/>
            <a:ext cx="3696335" cy="53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sym typeface="+mn-ea"/>
              </a:rPr>
              <a:t>考试完成后，一定要记得查看您的考试是否提交成功。您可以查看考试状态。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如果显示【待做】，说明您还未作答或者还未提交，且在考试时间段内，请点击【考试】进行作答。</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如果显示【待批阅】，说明您已提交，完成的试题中有主观题，考试提交后需要老师批阅才可以，请耐心等待老师批阅。</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如果显示【已完成】，说明您已经提交成功或者考试时间已截止，您老师设置了自动提交。</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如果显示【已过期】，说明您未在考试时间内作答或者提交，过期后无法再作答，如果学校没有特别的安排那么错过考试是没有任何补考机会的。</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4752340" y="2632710"/>
            <a:ext cx="116395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0" name="矩形 9"/>
          <p:cNvSpPr/>
          <p:nvPr/>
        </p:nvSpPr>
        <p:spPr>
          <a:xfrm>
            <a:off x="882650" y="5675630"/>
            <a:ext cx="1163955" cy="3441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4"/>
          <a:stretch>
            <a:fillRect/>
          </a:stretch>
        </p:blipFill>
        <p:spPr>
          <a:xfrm>
            <a:off x="4157345" y="3810635"/>
            <a:ext cx="3596640" cy="2712085"/>
          </a:xfrm>
          <a:prstGeom prst="rect">
            <a:avLst/>
          </a:prstGeom>
        </p:spPr>
      </p:pic>
      <p:sp>
        <p:nvSpPr>
          <p:cNvPr id="3" name="矩形 2"/>
          <p:cNvSpPr/>
          <p:nvPr/>
        </p:nvSpPr>
        <p:spPr>
          <a:xfrm>
            <a:off x="4752340" y="5675630"/>
            <a:ext cx="116395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6" name="文本框 5"/>
          <p:cNvSpPr txBox="1"/>
          <p:nvPr/>
        </p:nvSpPr>
        <p:spPr>
          <a:xfrm>
            <a:off x="71755" y="899160"/>
            <a:ext cx="570865" cy="583565"/>
          </a:xfrm>
          <a:prstGeom prst="rect">
            <a:avLst/>
          </a:prstGeom>
          <a:noFill/>
        </p:spPr>
        <p:txBody>
          <a:bodyPr wrap="square" rtlCol="0">
            <a:spAutoFit/>
          </a:bodyPr>
          <a:p>
            <a:r>
              <a:rPr lang="zh-CN" altLang="en-US" sz="3200" b="1" dirty="0" smtClean="0">
                <a:solidFill>
                  <a:srgbClr val="FF0000"/>
                </a:solidFill>
              </a:rPr>
              <a:t>⑧</a:t>
            </a:r>
            <a:endParaRPr lang="zh-CN" altLang="en-US" sz="3200" b="1" dirty="0" smtClean="0">
              <a:solidFill>
                <a:srgbClr val="FF0000"/>
              </a:solidFill>
            </a:endParaRPr>
          </a:p>
        </p:txBody>
      </p:sp>
    </p:spTree>
  </p:cSld>
  <p:clrMapOvr>
    <a:masterClrMapping/>
  </p:clrMapOvr>
  <p:transition>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8940" y="5374640"/>
            <a:ext cx="11404600" cy="13392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752475" y="932815"/>
            <a:ext cx="10725150" cy="221932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讨论</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65455" y="5421630"/>
            <a:ext cx="1118933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如果考核中讨论占比例，您需要完成老师要求的讨论要求。</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sym typeface="+mn-ea"/>
              </a:rPr>
              <a:t>您可以点开课程查看右上角导航栏【讨论】，在这里可以查看到所有的话题，点击【新建话题】或者【</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】里面的【新建话题】都可以发布话题。在展开的输入框中可以输入正文内容，上面的【新建话题】框中输入标题，在左下角有【图片】和【附件】的按钮，点击可上传对应附件，点击【确定】即发布成功。</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0126980" y="979805"/>
            <a:ext cx="666750"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1561465" y="2214880"/>
            <a:ext cx="2926715" cy="3371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10428605" y="1653540"/>
            <a:ext cx="436880" cy="3949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1" name="图片 10"/>
          <p:cNvPicPr>
            <a:picLocks noChangeAspect="1"/>
          </p:cNvPicPr>
          <p:nvPr/>
        </p:nvPicPr>
        <p:blipFill>
          <a:blip r:embed="rId2"/>
          <a:stretch>
            <a:fillRect/>
          </a:stretch>
        </p:blipFill>
        <p:spPr>
          <a:xfrm>
            <a:off x="9107805" y="2280920"/>
            <a:ext cx="2705100" cy="942975"/>
          </a:xfrm>
          <a:prstGeom prst="rect">
            <a:avLst/>
          </a:prstGeom>
        </p:spPr>
      </p:pic>
      <p:sp>
        <p:nvSpPr>
          <p:cNvPr id="12" name="矩形 11"/>
          <p:cNvSpPr/>
          <p:nvPr/>
        </p:nvSpPr>
        <p:spPr>
          <a:xfrm>
            <a:off x="10469245" y="2810510"/>
            <a:ext cx="739775" cy="262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3" name="图片 12"/>
          <p:cNvPicPr>
            <a:picLocks noChangeAspect="1"/>
          </p:cNvPicPr>
          <p:nvPr/>
        </p:nvPicPr>
        <p:blipFill>
          <a:blip r:embed="rId3"/>
          <a:stretch>
            <a:fillRect/>
          </a:stretch>
        </p:blipFill>
        <p:spPr>
          <a:xfrm>
            <a:off x="408305" y="3032760"/>
            <a:ext cx="9667875" cy="2219325"/>
          </a:xfrm>
          <a:prstGeom prst="rect">
            <a:avLst/>
          </a:prstGeom>
        </p:spPr>
      </p:pic>
      <p:sp>
        <p:nvSpPr>
          <p:cNvPr id="2" name="矩形标注 1"/>
          <p:cNvSpPr/>
          <p:nvPr/>
        </p:nvSpPr>
        <p:spPr>
          <a:xfrm>
            <a:off x="2816860" y="2810510"/>
            <a:ext cx="1320800" cy="422910"/>
          </a:xfrm>
          <a:prstGeom prst="wedgeRectCallout">
            <a:avLst>
              <a:gd name="adj1" fmla="val -162259"/>
              <a:gd name="adj2" fmla="val 60960"/>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话题标题</a:t>
            </a:r>
            <a:endParaRPr lang="zh-CN" altLang="en-US" b="1" noProof="1">
              <a:solidFill>
                <a:srgbClr val="FF0000"/>
              </a:solidFill>
            </a:endParaRPr>
          </a:p>
        </p:txBody>
      </p:sp>
      <p:sp>
        <p:nvSpPr>
          <p:cNvPr id="3" name="矩形标注 2"/>
          <p:cNvSpPr/>
          <p:nvPr/>
        </p:nvSpPr>
        <p:spPr>
          <a:xfrm>
            <a:off x="2943860" y="3798570"/>
            <a:ext cx="1320800" cy="422910"/>
          </a:xfrm>
          <a:prstGeom prst="wedgeRectCallout">
            <a:avLst>
              <a:gd name="adj1" fmla="val -196875"/>
              <a:gd name="adj2" fmla="val -50450"/>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话题正文</a:t>
            </a:r>
            <a:endParaRPr lang="zh-CN" altLang="en-US" b="1" noProof="1">
              <a:solidFill>
                <a:srgbClr val="FF0000"/>
              </a:solidFill>
            </a:endParaRPr>
          </a:p>
        </p:txBody>
      </p:sp>
    </p:spTree>
  </p:cSld>
  <p:clrMapOvr>
    <a:masterClrMapping/>
  </p:clrMapOvr>
  <p:transition>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1270000" y="4799965"/>
            <a:ext cx="9629775" cy="14846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讨论</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1327150" y="4943475"/>
            <a:ext cx="942911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发布后其他人可以在您的话题下面点赞和回复。</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点击话题右侧三横线位置，可以对话题进行【编辑】和【删除】。</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点击右上角【我的话题】查看您发布的所有话题，【回复我的】查看所有回复您的话题。</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可以在【全部话题】旁边的搜索框输入关键字进行搜索与之有关的话题。</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1270000" y="1123315"/>
            <a:ext cx="9629775" cy="3314700"/>
          </a:xfrm>
          <a:prstGeom prst="rect">
            <a:avLst/>
          </a:prstGeom>
        </p:spPr>
      </p:pic>
      <p:sp>
        <p:nvSpPr>
          <p:cNvPr id="4" name="矩形 3"/>
          <p:cNvSpPr/>
          <p:nvPr/>
        </p:nvSpPr>
        <p:spPr>
          <a:xfrm>
            <a:off x="8691880" y="1300480"/>
            <a:ext cx="152209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1962785" y="3788410"/>
            <a:ext cx="1688465" cy="3371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2" name="矩形 11"/>
          <p:cNvSpPr/>
          <p:nvPr/>
        </p:nvSpPr>
        <p:spPr>
          <a:xfrm>
            <a:off x="2172335" y="1180465"/>
            <a:ext cx="2375535" cy="50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7" name="矩形标注 6"/>
          <p:cNvSpPr/>
          <p:nvPr/>
        </p:nvSpPr>
        <p:spPr>
          <a:xfrm>
            <a:off x="8367395" y="2759710"/>
            <a:ext cx="1181735" cy="1365885"/>
          </a:xfrm>
          <a:prstGeom prst="wedgeRectCallout">
            <a:avLst>
              <a:gd name="adj1" fmla="val 91966"/>
              <a:gd name="adj2" fmla="val -30846"/>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b="1" noProof="1">
              <a:solidFill>
                <a:srgbClr val="FF0000"/>
              </a:solidFill>
            </a:endParaRPr>
          </a:p>
        </p:txBody>
      </p:sp>
      <p:pic>
        <p:nvPicPr>
          <p:cNvPr id="9" name="图片 8"/>
          <p:cNvPicPr>
            <a:picLocks noChangeAspect="1"/>
          </p:cNvPicPr>
          <p:nvPr/>
        </p:nvPicPr>
        <p:blipFill>
          <a:blip r:embed="rId2"/>
          <a:stretch>
            <a:fillRect/>
          </a:stretch>
        </p:blipFill>
        <p:spPr>
          <a:xfrm>
            <a:off x="8558530" y="2882265"/>
            <a:ext cx="800100" cy="1009650"/>
          </a:xfrm>
          <a:prstGeom prst="rect">
            <a:avLst/>
          </a:prstGeom>
        </p:spPr>
      </p:pic>
    </p:spTree>
  </p:cSld>
  <p:clrMapOvr>
    <a:masterClrMapping/>
  </p:clrMapOvr>
  <p:transition>
    <p:fade thruBlk="1"/>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2495" y="5528945"/>
            <a:ext cx="10442575" cy="108775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讨论</a:t>
            </a:r>
            <a:endParaRPr lang="zh-CN" altLang="zh-CN"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12495" y="990600"/>
            <a:ext cx="8429625" cy="4291965"/>
          </a:xfrm>
          <a:prstGeom prst="rect">
            <a:avLst/>
          </a:prstGeom>
        </p:spPr>
      </p:pic>
      <p:sp>
        <p:nvSpPr>
          <p:cNvPr id="27655" name="TextBox 43      (向天歌演示原创作品：www.TopPPT.cn)"/>
          <p:cNvSpPr txBox="1">
            <a:spLocks noChangeArrowheads="1"/>
          </p:cNvSpPr>
          <p:nvPr/>
        </p:nvSpPr>
        <p:spPr bwMode="auto">
          <a:xfrm>
            <a:off x="1056963" y="5596544"/>
            <a:ext cx="10153128"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您也可以在观看</a:t>
            </a:r>
            <a:r>
              <a:rPr lang="zh-CN" altLang="en-US" dirty="0">
                <a:solidFill>
                  <a:schemeClr val="bg1"/>
                </a:solidFill>
                <a:latin typeface="微软雅黑" panose="020B0503020204020204" pitchFamily="34" charset="-122"/>
                <a:ea typeface="微软雅黑" panose="020B0503020204020204" pitchFamily="34" charset="-122"/>
              </a:rPr>
              <a:t>视频的同时，点击视频页面右侧的【讨论】进行发布（发布讨论时视频会暂停）</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点击【讨论】下方的【新建话题】，出现输入框，输入完成以后，点击【发布】即可，这里的讨论和导航栏里的讨论信息是同步的。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7881864" y="990594"/>
            <a:ext cx="576064" cy="2776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7224395" y="1344930"/>
            <a:ext cx="657225" cy="2476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3" name="图片 2"/>
          <p:cNvPicPr>
            <a:picLocks noChangeAspect="1"/>
          </p:cNvPicPr>
          <p:nvPr/>
        </p:nvPicPr>
        <p:blipFill>
          <a:blip r:embed="rId2"/>
          <a:stretch>
            <a:fillRect/>
          </a:stretch>
        </p:blipFill>
        <p:spPr>
          <a:xfrm>
            <a:off x="8404225" y="1967230"/>
            <a:ext cx="2876550" cy="2647950"/>
          </a:xfrm>
          <a:prstGeom prst="rect">
            <a:avLst/>
          </a:prstGeom>
        </p:spPr>
      </p:pic>
    </p:spTree>
  </p:cSld>
  <p:clrMapOvr>
    <a:masterClrMapping/>
  </p:clrMapOvr>
  <p:transition>
    <p:fade thruBlk="1"/>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80060" y="5339080"/>
            <a:ext cx="11072495" cy="13582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94665" y="872490"/>
            <a:ext cx="11058525" cy="4191000"/>
          </a:xfrm>
          <a:prstGeom prst="rect">
            <a:avLst/>
          </a:prstGeom>
        </p:spPr>
      </p:pic>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笔记</a:t>
            </a:r>
            <a:endParaRPr lang="zh-CN"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15950" y="5406390"/>
            <a:ext cx="1087501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您在观看</a:t>
            </a:r>
            <a:r>
              <a:rPr lang="zh-CN" altLang="en-US" dirty="0">
                <a:solidFill>
                  <a:schemeClr val="bg1"/>
                </a:solidFill>
                <a:latin typeface="微软雅黑" panose="020B0503020204020204" pitchFamily="34" charset="-122"/>
                <a:ea typeface="微软雅黑" panose="020B0503020204020204" pitchFamily="34" charset="-122"/>
              </a:rPr>
              <a:t>视频时，如果想将视频中的一些知识点记录下来，可以点击右上角的【笔记】，在【发布笔记】下输入内容，记录笔记，如果您下次想在该章节看到笔记内容，输入内容即可，不要点击【保存】，点击保存后，需要您在【笔记】</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【笔记本】</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【学习笔记】里查看，如果电脑端没有【笔记】，需要您手机端登录查看。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0558780" y="808990"/>
            <a:ext cx="651510"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2"/>
          <a:stretch>
            <a:fillRect/>
          </a:stretch>
        </p:blipFill>
        <p:spPr>
          <a:xfrm>
            <a:off x="752475" y="1387475"/>
            <a:ext cx="5592445" cy="3806825"/>
          </a:xfrm>
          <a:prstGeom prst="rect">
            <a:avLst/>
          </a:prstGeom>
        </p:spPr>
      </p:pic>
      <p:sp>
        <p:nvSpPr>
          <p:cNvPr id="8" name="矩形 7"/>
          <p:cNvSpPr/>
          <p:nvPr/>
        </p:nvSpPr>
        <p:spPr>
          <a:xfrm>
            <a:off x="2463165" y="1764030"/>
            <a:ext cx="819785"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9" name="矩形 8"/>
          <p:cNvSpPr/>
          <p:nvPr/>
        </p:nvSpPr>
        <p:spPr>
          <a:xfrm>
            <a:off x="752475" y="4630420"/>
            <a:ext cx="819785"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0" name="图片 9"/>
          <p:cNvPicPr>
            <a:picLocks noChangeAspect="1"/>
          </p:cNvPicPr>
          <p:nvPr/>
        </p:nvPicPr>
        <p:blipFill>
          <a:blip r:embed="rId3"/>
          <a:stretch>
            <a:fillRect/>
          </a:stretch>
        </p:blipFill>
        <p:spPr>
          <a:xfrm>
            <a:off x="2336165" y="2799080"/>
            <a:ext cx="8686800" cy="1524000"/>
          </a:xfrm>
          <a:prstGeom prst="rect">
            <a:avLst/>
          </a:prstGeom>
        </p:spPr>
      </p:pic>
      <p:sp>
        <p:nvSpPr>
          <p:cNvPr id="12" name="矩形 11"/>
          <p:cNvSpPr/>
          <p:nvPr/>
        </p:nvSpPr>
        <p:spPr>
          <a:xfrm>
            <a:off x="2463165" y="2799080"/>
            <a:ext cx="8239760" cy="11772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2908935" y="5060950"/>
            <a:ext cx="8874125" cy="11715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通知</a:t>
            </a:r>
            <a:endParaRPr lang="zh-CN" altLang="zh-CN"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908935" y="1078230"/>
            <a:ext cx="8874125" cy="3736975"/>
          </a:xfrm>
          <a:prstGeom prst="rect">
            <a:avLst/>
          </a:prstGeom>
        </p:spPr>
      </p:pic>
      <p:pic>
        <p:nvPicPr>
          <p:cNvPr id="7" name="图片 6"/>
          <p:cNvPicPr>
            <a:picLocks noChangeAspect="1"/>
          </p:cNvPicPr>
          <p:nvPr/>
        </p:nvPicPr>
        <p:blipFill>
          <a:blip r:embed="rId2"/>
          <a:stretch>
            <a:fillRect/>
          </a:stretch>
        </p:blipFill>
        <p:spPr>
          <a:xfrm>
            <a:off x="622935" y="934720"/>
            <a:ext cx="2124075" cy="5438775"/>
          </a:xfrm>
          <a:prstGeom prst="rect">
            <a:avLst/>
          </a:prstGeom>
        </p:spPr>
      </p:pic>
      <p:sp>
        <p:nvSpPr>
          <p:cNvPr id="27655" name="TextBox 43      (向天歌演示原创作品：www.TopPPT.cn)"/>
          <p:cNvSpPr txBox="1">
            <a:spLocks noChangeArrowheads="1"/>
          </p:cNvSpPr>
          <p:nvPr/>
        </p:nvSpPr>
        <p:spPr bwMode="auto">
          <a:xfrm>
            <a:off x="3011805" y="5179060"/>
            <a:ext cx="869950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进入课程，点击右上角导航栏的【通知】可以查看到这门课程下您老师发布的通知，可以对您学习课程有一定引导，或者登录后进入空间，点击左侧导航栏的【收件箱】查看您收到的所有通知。</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9512935" y="1092835"/>
            <a:ext cx="598805" cy="388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623570" y="4417695"/>
            <a:ext cx="1136650" cy="391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FCDC8802A94B6C16591B3E4B0506376A"/>
          <p:cNvPicPr>
            <a:picLocks noChangeAspect="1"/>
          </p:cNvPicPr>
          <p:nvPr/>
        </p:nvPicPr>
        <p:blipFill>
          <a:blip r:embed="rId1"/>
          <a:stretch>
            <a:fillRect/>
          </a:stretch>
        </p:blipFill>
        <p:spPr>
          <a:xfrm>
            <a:off x="687705" y="1165860"/>
            <a:ext cx="5667375" cy="5146040"/>
          </a:xfrm>
          <a:prstGeom prst="rect">
            <a:avLst/>
          </a:prstGeom>
        </p:spPr>
      </p:pic>
      <p:sp>
        <p:nvSpPr>
          <p:cNvPr id="32" name="Rectangle 31      (向天歌演示原创作品：www.TopPPT.cn)"/>
          <p:cNvSpPr/>
          <p:nvPr/>
        </p:nvSpPr>
        <p:spPr>
          <a:xfrm>
            <a:off x="6779895" y="1165225"/>
            <a:ext cx="4770120" cy="51466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4823" name="TextBox 42      (向天歌演示原创作品：www.TopPPT.cn)"/>
          <p:cNvSpPr txBox="1">
            <a:spLocks noChangeArrowheads="1"/>
          </p:cNvSpPr>
          <p:nvPr/>
        </p:nvSpPr>
        <p:spPr bwMode="auto">
          <a:xfrm>
            <a:off x="752475" y="233363"/>
            <a:ext cx="27512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2800" b="1" dirty="0">
                <a:latin typeface="微软雅黑" panose="020B0503020204020204" pitchFamily="34" charset="-122"/>
              </a:rPr>
              <a:t>下载【学习通】</a:t>
            </a:r>
            <a:endParaRPr lang="zh-CN" altLang="en-US" sz="2800" b="1" dirty="0">
              <a:latin typeface="微软雅黑" panose="020B0503020204020204" pitchFamily="34" charset="-122"/>
            </a:endParaRPr>
          </a:p>
        </p:txBody>
      </p:sp>
      <p:sp>
        <p:nvSpPr>
          <p:cNvPr id="34824" name="TextBox 43      (向天歌演示原创作品：www.TopPPT.cn)"/>
          <p:cNvSpPr txBox="1">
            <a:spLocks noChangeArrowheads="1"/>
          </p:cNvSpPr>
          <p:nvPr/>
        </p:nvSpPr>
        <p:spPr bwMode="auto">
          <a:xfrm>
            <a:off x="6852285" y="1243965"/>
            <a:ext cx="4630420"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2400" dirty="0" smtClean="0">
                <a:solidFill>
                  <a:srgbClr val="FF0000"/>
                </a:solidFill>
                <a:latin typeface="微软雅黑" panose="020B0503020204020204" pitchFamily="34" charset="-122"/>
              </a:rPr>
              <a:t>手机端或者平板学习需要下载安装</a:t>
            </a:r>
            <a:r>
              <a:rPr lang="en-US" altLang="zh-CN" sz="2400" dirty="0" smtClean="0">
                <a:solidFill>
                  <a:srgbClr val="FF0000"/>
                </a:solidFill>
                <a:latin typeface="微软雅黑" panose="020B0503020204020204" pitchFamily="34" charset="-122"/>
              </a:rPr>
              <a:t>【</a:t>
            </a:r>
            <a:r>
              <a:rPr lang="zh-CN" altLang="en-US" sz="2400" dirty="0" smtClean="0">
                <a:solidFill>
                  <a:srgbClr val="FF0000"/>
                </a:solidFill>
                <a:latin typeface="微软雅黑" panose="020B0503020204020204" pitchFamily="34" charset="-122"/>
              </a:rPr>
              <a:t>学习通</a:t>
            </a:r>
            <a:r>
              <a:rPr lang="en-US" altLang="zh-CN" sz="2400" dirty="0" smtClean="0">
                <a:solidFill>
                  <a:srgbClr val="FF0000"/>
                </a:solidFill>
                <a:latin typeface="微软雅黑" panose="020B0503020204020204" pitchFamily="34" charset="-122"/>
              </a:rPr>
              <a:t>】</a:t>
            </a:r>
            <a:r>
              <a:rPr lang="zh-CN" altLang="en-US" sz="2400" dirty="0" smtClean="0">
                <a:solidFill>
                  <a:srgbClr val="FF0000"/>
                </a:solidFill>
                <a:latin typeface="微软雅黑" panose="020B0503020204020204" pitchFamily="34" charset="-122"/>
              </a:rPr>
              <a:t>客户端</a:t>
            </a:r>
            <a:endParaRPr lang="zh-CN" altLang="en-US" sz="2400" dirty="0" smtClean="0">
              <a:solidFill>
                <a:srgbClr val="FF0000"/>
              </a:solidFill>
              <a:latin typeface="微软雅黑" panose="020B0503020204020204" pitchFamily="34" charset="-122"/>
            </a:endParaRPr>
          </a:p>
          <a:p>
            <a:pPr eaLnBrk="1" hangingPunct="1">
              <a:spcBef>
                <a:spcPct val="0"/>
              </a:spcBef>
              <a:buNone/>
            </a:pPr>
            <a:r>
              <a:rPr lang="zh-CN" altLang="en-US" sz="1800" dirty="0">
                <a:solidFill>
                  <a:schemeClr val="bg1"/>
                </a:solidFill>
                <a:latin typeface="微软雅黑" panose="020B0503020204020204" pitchFamily="34" charset="-122"/>
                <a:sym typeface="+mn-ea"/>
              </a:rPr>
              <a:t>建议下载最新的超星【学习通】版本客户端，app下载方法可通过“应用商店/appstore”里搜索【学习通】（建议卸载当前老版本），也可网页输入下载地址：https://app.chaoxing.com进行下载，下载安装成功后请用新版的客户端登录您的账号。平板学习也需要下载【学习通】</a:t>
            </a:r>
            <a:r>
              <a:rPr lang="en-US" altLang="zh-CN" sz="1800" dirty="0">
                <a:solidFill>
                  <a:schemeClr val="bg1"/>
                </a:solidFill>
                <a:latin typeface="微软雅黑" panose="020B0503020204020204" pitchFamily="34" charset="-122"/>
                <a:sym typeface="+mn-ea"/>
              </a:rPr>
              <a:t>APP</a:t>
            </a:r>
            <a:r>
              <a:rPr lang="zh-CN" altLang="en-US" sz="1800" dirty="0">
                <a:solidFill>
                  <a:schemeClr val="bg1"/>
                </a:solidFill>
                <a:latin typeface="微软雅黑" panose="020B0503020204020204" pitchFamily="34" charset="-122"/>
                <a:sym typeface="+mn-ea"/>
              </a:rPr>
              <a:t>，建议您在应用商店搜索【超星学习通】下载，软件图标为左图所示中心图案。</a:t>
            </a:r>
            <a:endParaRPr lang="zh-CN" altLang="en-US" sz="1800" dirty="0">
              <a:solidFill>
                <a:schemeClr val="bg1"/>
              </a:solidFill>
              <a:latin typeface="微软雅黑" panose="020B0503020204020204" pitchFamily="34" charset="-122"/>
              <a:sym typeface="+mn-ea"/>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注意：Android系统下载安装时若提示“未知应用来源”，请确认继续安装；iOS系统用户安装时若提示“未受信任的企业:级开发者”，请进入设置-通用-描述文件，选择信任Beijing Shiji Chaoxing Information Technology Development Co., Ltd.。</a:t>
            </a:r>
            <a:endParaRPr lang="zh-CN" altLang="en-US" sz="1800" dirty="0" smtClean="0">
              <a:solidFill>
                <a:schemeClr val="bg1"/>
              </a:solidFill>
              <a:latin typeface="微软雅黑" panose="020B0503020204020204" pitchFamily="34" charset="-122"/>
              <a:sym typeface="+mn-ea"/>
            </a:endParaRPr>
          </a:p>
        </p:txBody>
      </p:sp>
    </p:spTree>
  </p:cSld>
  <p:clrMapOvr>
    <a:masterClrMapping/>
  </p:clrMapOvr>
  <p:transition>
    <p:fade thruBlk="1"/>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41005" y="3651250"/>
            <a:ext cx="3782695" cy="30213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479425" y="791210"/>
            <a:ext cx="11344275" cy="2724150"/>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课程答疑</a:t>
            </a:r>
            <a:endParaRPr lang="zh-CN" altLang="zh-CN" sz="2800" b="1">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a:stretch>
            <a:fillRect/>
          </a:stretch>
        </p:blipFill>
        <p:spPr>
          <a:xfrm>
            <a:off x="270510" y="1442720"/>
            <a:ext cx="7600315" cy="5229225"/>
          </a:xfrm>
          <a:prstGeom prst="rect">
            <a:avLst/>
          </a:prstGeom>
        </p:spPr>
      </p:pic>
      <p:sp>
        <p:nvSpPr>
          <p:cNvPr id="27655" name="TextBox 43      (向天歌演示原创作品：www.TopPPT.cn)"/>
          <p:cNvSpPr txBox="1">
            <a:spLocks noChangeArrowheads="1"/>
          </p:cNvSpPr>
          <p:nvPr/>
        </p:nvSpPr>
        <p:spPr bwMode="auto">
          <a:xfrm>
            <a:off x="8117205" y="3746500"/>
            <a:ext cx="37064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smtClean="0">
                <a:solidFill>
                  <a:schemeClr val="bg1"/>
                </a:solidFill>
                <a:latin typeface="微软雅黑" panose="020B0503020204020204" pitchFamily="34" charset="-122"/>
                <a:ea typeface="微软雅黑" panose="020B0503020204020204" pitchFamily="34" charset="-122"/>
                <a:sym typeface="+mn-ea"/>
              </a:rPr>
              <a:t>课程</a:t>
            </a:r>
            <a:r>
              <a:rPr lang="zh-CN" altLang="en-US" dirty="0" smtClean="0">
                <a:solidFill>
                  <a:schemeClr val="bg1"/>
                </a:solidFill>
                <a:latin typeface="微软雅黑" panose="020B0503020204020204" pitchFamily="34" charset="-122"/>
                <a:ea typeface="微软雅黑" panose="020B0503020204020204" pitchFamily="34" charset="-122"/>
              </a:rPr>
              <a:t>右上角导航栏的【答疑】可以进入到课程答疑界面，您可以提问关于课程内容方面的问题。</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在提问之前建议您优先查看一下页面右下角的【考试和作业必读】、【使用说明】，或者点击最上方的温馨提示后边的【我们怎样更好地提问题？】，如果有相关平台的问题，可以点击页面上的【在线答疑】进行咨询在线客服。</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0611485" y="791210"/>
            <a:ext cx="669925" cy="388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6592570" y="5315585"/>
            <a:ext cx="1136650" cy="6502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6" name="Group 4      (向天歌演示原创作品：www.TopPPT.cn)"/>
          <p:cNvGrpSpPr/>
          <p:nvPr/>
        </p:nvGrpSpPr>
        <p:grpSpPr bwMode="auto">
          <a:xfrm>
            <a:off x="3953510" y="4010978"/>
            <a:ext cx="2413000"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grpSp>
        <p:nvGrpSpPr>
          <p:cNvPr id="49159" name="Group 9      (向天歌演示原创作品：www.TopPPT.cn)"/>
          <p:cNvGrpSpPr/>
          <p:nvPr/>
        </p:nvGrpSpPr>
        <p:grpSpPr bwMode="auto">
          <a:xfrm>
            <a:off x="3593577" y="4634493"/>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grpSp>
      </p:grpSp>
      <p:sp>
        <p:nvSpPr>
          <p:cNvPr id="49161" name="TextBox 21      (向天歌演示原创作品：www.TopPPT.cn)"/>
          <p:cNvSpPr txBox="1">
            <a:spLocks noChangeArrowheads="1"/>
          </p:cNvSpPr>
          <p:nvPr/>
        </p:nvSpPr>
        <p:spPr bwMode="auto">
          <a:xfrm>
            <a:off x="2631256" y="1992819"/>
            <a:ext cx="39037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8000" b="1" dirty="0" smtClean="0">
                <a:solidFill>
                  <a:srgbClr val="376092"/>
                </a:solidFill>
                <a:latin typeface="微软雅黑" panose="020B0503020204020204" pitchFamily="34" charset="-122"/>
              </a:rPr>
              <a:t>谢 </a:t>
            </a:r>
            <a:r>
              <a:rPr lang="zh-CN" altLang="en-US" sz="8000" b="1" dirty="0">
                <a:solidFill>
                  <a:srgbClr val="376092"/>
                </a:solidFill>
                <a:latin typeface="微软雅黑" panose="020B0503020204020204" pitchFamily="34" charset="-122"/>
              </a:rPr>
              <a:t>谢！</a:t>
            </a:r>
            <a:endParaRPr lang="en-US" altLang="zh-CN" sz="8000" b="1" dirty="0">
              <a:solidFill>
                <a:srgbClr val="376092"/>
              </a:solidFill>
              <a:latin typeface="微软雅黑" panose="020B0503020204020204" pitchFamily="34" charset="-122"/>
            </a:endParaRPr>
          </a:p>
        </p:txBody>
      </p:sp>
      <p:sp>
        <p:nvSpPr>
          <p:cNvPr id="3"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4"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15" name="Group 4      (向天歌演示原创作品：www.TopPPT.cn)"/>
          <p:cNvGrpSpPr/>
          <p:nvPr/>
        </p:nvGrpSpPr>
        <p:grpSpPr bwMode="auto">
          <a:xfrm rot="10800000">
            <a:off x="1282065" y="3994468"/>
            <a:ext cx="2413000" cy="120650"/>
            <a:chOff x="4050658" y="4356850"/>
            <a:chExt cx="1869506" cy="121200"/>
          </a:xfrm>
        </p:grpSpPr>
        <p:cxnSp>
          <p:nvCxnSpPr>
            <p:cNvPr id="16"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7"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pic>
        <p:nvPicPr>
          <p:cNvPr id="18"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Tree>
  </p:cSld>
  <p:clrMapOvr>
    <a:masterClrMapping/>
  </p:clrMapOvr>
  <p:transition spd="slow">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761230" y="828675"/>
            <a:ext cx="2362835" cy="4046855"/>
          </a:xfrm>
          <a:prstGeom prst="rect">
            <a:avLst/>
          </a:prstGeom>
        </p:spPr>
      </p:pic>
      <p:sp>
        <p:nvSpPr>
          <p:cNvPr id="32" name="Rectangle 31      (向天歌演示原创作品：www.TopPPT.cn)"/>
          <p:cNvSpPr/>
          <p:nvPr/>
        </p:nvSpPr>
        <p:spPr>
          <a:xfrm>
            <a:off x="551180" y="4959350"/>
            <a:ext cx="11182350" cy="17729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643255" y="4979035"/>
            <a:ext cx="1101915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点击【我】</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【请先登录】，进入登录页面，</a:t>
            </a:r>
            <a:r>
              <a:rPr lang="zh-CN" altLang="en-US" sz="1800" dirty="0" smtClean="0">
                <a:solidFill>
                  <a:schemeClr val="bg1"/>
                </a:solidFill>
                <a:latin typeface="微软雅黑" panose="020B0503020204020204" pitchFamily="34" charset="-122"/>
              </a:rPr>
              <a:t>如果您之前已经有使用手机号注册过，直接在输入【手机号】的地方输入手机号，然后输入【密码】，点击【登录】即可。如果您忘记密码，点击密码后面的【忘记密码】，通过手机号【获取验证码】的方式重置密码。或者点击【手机验证码登录】，直接通过手机号获取验证码登录。</a:t>
            </a:r>
            <a:endParaRPr lang="zh-CN" altLang="en-US" sz="1800" dirty="0" smtClean="0">
              <a:solidFill>
                <a:schemeClr val="bg1"/>
              </a:solidFill>
              <a:latin typeface="微软雅黑" panose="020B0503020204020204" pitchFamily="34" charset="-122"/>
            </a:endParaRPr>
          </a:p>
          <a:p>
            <a:pPr eaLnBrk="1" hangingPunct="1">
              <a:spcBef>
                <a:spcPct val="0"/>
              </a:spcBef>
              <a:buNone/>
            </a:pPr>
            <a:r>
              <a:rPr lang="zh-CN" altLang="en-US" sz="1800" dirty="0" smtClean="0">
                <a:solidFill>
                  <a:schemeClr val="bg1"/>
                </a:solidFill>
                <a:latin typeface="微软雅黑" panose="020B0503020204020204" pitchFamily="34" charset="-122"/>
              </a:rPr>
              <a:t>如果您输入手机号和密码，点击登录，提示【账号不存在，请先注册】，证明您该手机号未注册过。您可以点击【新用户注册】或者【手机验证码登录】进行注册登录。</a:t>
            </a:r>
            <a:endParaRPr lang="zh-CN" altLang="en-US" sz="1800" dirty="0">
              <a:solidFill>
                <a:schemeClr val="bg1"/>
              </a:solidFill>
              <a:latin typeface="微软雅黑" panose="020B0503020204020204" pitchFamily="34" charset="-122"/>
            </a:endParaRPr>
          </a:p>
        </p:txBody>
      </p:sp>
      <p:pic>
        <p:nvPicPr>
          <p:cNvPr id="7" name="图片 6" descr="O}D]PVC]FH32{VN6%P1GVCG"/>
          <p:cNvPicPr>
            <a:picLocks noChangeAspect="1"/>
          </p:cNvPicPr>
          <p:nvPr/>
        </p:nvPicPr>
        <p:blipFill>
          <a:blip r:embed="rId2"/>
          <a:stretch>
            <a:fillRect/>
          </a:stretch>
        </p:blipFill>
        <p:spPr>
          <a:xfrm>
            <a:off x="7879715" y="828675"/>
            <a:ext cx="2355215" cy="4047490"/>
          </a:xfrm>
          <a:prstGeom prst="rect">
            <a:avLst/>
          </a:prstGeom>
        </p:spPr>
      </p:pic>
      <p:pic>
        <p:nvPicPr>
          <p:cNvPr id="8" name="图片 7"/>
          <p:cNvPicPr>
            <a:picLocks noChangeAspect="1"/>
          </p:cNvPicPr>
          <p:nvPr/>
        </p:nvPicPr>
        <p:blipFill>
          <a:blip r:embed="rId3"/>
          <a:stretch>
            <a:fillRect/>
          </a:stretch>
        </p:blipFill>
        <p:spPr>
          <a:xfrm>
            <a:off x="1272540" y="828675"/>
            <a:ext cx="2364105" cy="4046855"/>
          </a:xfrm>
          <a:prstGeom prst="rect">
            <a:avLst/>
          </a:prstGeom>
        </p:spPr>
      </p:pic>
      <p:sp>
        <p:nvSpPr>
          <p:cNvPr id="10" name="文本框 9"/>
          <p:cNvSpPr txBox="1"/>
          <p:nvPr/>
        </p:nvSpPr>
        <p:spPr>
          <a:xfrm>
            <a:off x="720725" y="859155"/>
            <a:ext cx="551815" cy="583565"/>
          </a:xfrm>
          <a:prstGeom prst="rect">
            <a:avLst/>
          </a:prstGeom>
          <a:noFill/>
        </p:spPr>
        <p:txBody>
          <a:bodyPr wrap="square" rtlCol="0">
            <a:spAutoFit/>
          </a:bodyPr>
          <a:p>
            <a:r>
              <a:rPr lang="zh-CN" altLang="en-US" sz="3200">
                <a:solidFill>
                  <a:srgbClr val="FF0000"/>
                </a:solidFill>
              </a:rPr>
              <a:t>①</a:t>
            </a:r>
            <a:endParaRPr lang="zh-CN" altLang="en-US" sz="3200">
              <a:solidFill>
                <a:srgbClr val="FF0000"/>
              </a:solidFill>
            </a:endParaRPr>
          </a:p>
        </p:txBody>
      </p:sp>
      <p:sp>
        <p:nvSpPr>
          <p:cNvPr id="11" name="文本框 10"/>
          <p:cNvSpPr txBox="1"/>
          <p:nvPr/>
        </p:nvSpPr>
        <p:spPr>
          <a:xfrm>
            <a:off x="4209415" y="859155"/>
            <a:ext cx="551815" cy="583565"/>
          </a:xfrm>
          <a:prstGeom prst="rect">
            <a:avLst/>
          </a:prstGeom>
          <a:noFill/>
        </p:spPr>
        <p:txBody>
          <a:bodyPr wrap="square" rtlCol="0">
            <a:spAutoFit/>
          </a:bodyPr>
          <a:p>
            <a:r>
              <a:rPr lang="zh-CN" altLang="en-US" sz="3200">
                <a:solidFill>
                  <a:srgbClr val="FF0000"/>
                </a:solidFill>
              </a:rPr>
              <a:t>②</a:t>
            </a:r>
            <a:endParaRPr lang="zh-CN" altLang="en-US" sz="3200">
              <a:solidFill>
                <a:srgbClr val="FF0000"/>
              </a:solidFill>
            </a:endParaRPr>
          </a:p>
        </p:txBody>
      </p:sp>
      <p:sp>
        <p:nvSpPr>
          <p:cNvPr id="12" name="文本框 11"/>
          <p:cNvSpPr txBox="1"/>
          <p:nvPr/>
        </p:nvSpPr>
        <p:spPr>
          <a:xfrm>
            <a:off x="7327900" y="859155"/>
            <a:ext cx="551815" cy="583565"/>
          </a:xfrm>
          <a:prstGeom prst="rect">
            <a:avLst/>
          </a:prstGeom>
          <a:noFill/>
        </p:spPr>
        <p:txBody>
          <a:bodyPr wrap="square" rtlCol="0">
            <a:spAutoFit/>
          </a:bodyPr>
          <a:p>
            <a:r>
              <a:rPr lang="zh-CN" altLang="en-US" sz="3200">
                <a:solidFill>
                  <a:srgbClr val="FF0000"/>
                </a:solidFill>
              </a:rPr>
              <a:t>③</a:t>
            </a:r>
            <a:endParaRPr lang="zh-CN" altLang="en-US" sz="3200">
              <a:solidFill>
                <a:srgbClr val="FF0000"/>
              </a:solidFill>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08965" y="5385435"/>
            <a:ext cx="10975975" cy="13239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1" name="图片 10" descr="F7FEDDB02D9BED1A41DE46A863C17B32"/>
          <p:cNvPicPr>
            <a:picLocks noChangeAspect="1"/>
          </p:cNvPicPr>
          <p:nvPr/>
        </p:nvPicPr>
        <p:blipFill>
          <a:blip r:embed="rId1"/>
          <a:stretch>
            <a:fillRect/>
          </a:stretch>
        </p:blipFill>
        <p:spPr>
          <a:xfrm>
            <a:off x="752475" y="1125220"/>
            <a:ext cx="2326640" cy="3997960"/>
          </a:xfrm>
          <a:prstGeom prst="rect">
            <a:avLst/>
          </a:prstGeom>
        </p:spPr>
      </p:pic>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755015" y="5438775"/>
            <a:ext cx="106838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sym typeface="+mn-ea"/>
              </a:rPr>
              <a:t>若点击【新用户注册】，在出现的【注册】页面，按照提示输入手机号，获取验证码，并设置密码，然后点击【下一步】进入输入您的学校或单位名称的页面。</a:t>
            </a:r>
            <a:endParaRPr lang="zh-CN" altLang="en-US" sz="1800" dirty="0" smtClean="0">
              <a:solidFill>
                <a:schemeClr val="bg1"/>
              </a:solidFill>
              <a:latin typeface="微软雅黑" panose="020B0503020204020204" pitchFamily="34" charset="-122"/>
              <a:sym typeface="+mn-ea"/>
            </a:endParaRPr>
          </a:p>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sym typeface="+mn-ea"/>
              </a:rPr>
              <a:t>若点击【手机验证码登录】，在出现的页面上，按照提示输入手机号，获取验证码，点击【登录】，然后设置登录密码（未注册过），点击【下一步】进入输入您的学校或单位名称的页面。</a:t>
            </a:r>
            <a:endParaRPr lang="zh-CN" altLang="en-US" sz="1800" dirty="0">
              <a:solidFill>
                <a:schemeClr val="bg1"/>
              </a:solidFill>
              <a:latin typeface="微软雅黑" panose="020B0503020204020204" pitchFamily="34" charset="-122"/>
            </a:endParaRPr>
          </a:p>
        </p:txBody>
      </p:sp>
      <p:sp>
        <p:nvSpPr>
          <p:cNvPr id="12" name="文本框 11"/>
          <p:cNvSpPr txBox="1"/>
          <p:nvPr/>
        </p:nvSpPr>
        <p:spPr>
          <a:xfrm>
            <a:off x="695325" y="756920"/>
            <a:ext cx="3289300" cy="368300"/>
          </a:xfrm>
          <a:prstGeom prst="rect">
            <a:avLst/>
          </a:prstGeom>
          <a:noFill/>
        </p:spPr>
        <p:txBody>
          <a:bodyPr wrap="square" rtlCol="0">
            <a:spAutoFit/>
          </a:bodyPr>
          <a:p>
            <a:r>
              <a:rPr lang="zh-CN" altLang="en-US"/>
              <a:t>点击【新用户注册】</a:t>
            </a:r>
            <a:endParaRPr lang="zh-CN" altLang="en-US"/>
          </a:p>
        </p:txBody>
      </p:sp>
      <p:pic>
        <p:nvPicPr>
          <p:cNvPr id="13" name="图片 12" descr="9AE7669200FD1F8D15FE2CA298840C91"/>
          <p:cNvPicPr>
            <a:picLocks noChangeAspect="1"/>
          </p:cNvPicPr>
          <p:nvPr/>
        </p:nvPicPr>
        <p:blipFill>
          <a:blip r:embed="rId2"/>
          <a:stretch>
            <a:fillRect/>
          </a:stretch>
        </p:blipFill>
        <p:spPr>
          <a:xfrm>
            <a:off x="4872355" y="1125220"/>
            <a:ext cx="2313940" cy="3974465"/>
          </a:xfrm>
          <a:prstGeom prst="rect">
            <a:avLst/>
          </a:prstGeom>
        </p:spPr>
      </p:pic>
      <p:pic>
        <p:nvPicPr>
          <p:cNvPr id="15" name="图片 14" descr="D0F29FCFB966F591498F43FD5C1CFCE3"/>
          <p:cNvPicPr>
            <a:picLocks noChangeAspect="1"/>
          </p:cNvPicPr>
          <p:nvPr/>
        </p:nvPicPr>
        <p:blipFill>
          <a:blip r:embed="rId3"/>
          <a:stretch>
            <a:fillRect/>
          </a:stretch>
        </p:blipFill>
        <p:spPr>
          <a:xfrm>
            <a:off x="9087485" y="1125220"/>
            <a:ext cx="2318385" cy="3974465"/>
          </a:xfrm>
          <a:prstGeom prst="rect">
            <a:avLst/>
          </a:prstGeom>
        </p:spPr>
      </p:pic>
      <p:sp>
        <p:nvSpPr>
          <p:cNvPr id="16" name="文本框 15"/>
          <p:cNvSpPr txBox="1"/>
          <p:nvPr/>
        </p:nvSpPr>
        <p:spPr>
          <a:xfrm>
            <a:off x="4845685" y="760730"/>
            <a:ext cx="3289300" cy="368300"/>
          </a:xfrm>
          <a:prstGeom prst="rect">
            <a:avLst/>
          </a:prstGeom>
          <a:noFill/>
        </p:spPr>
        <p:txBody>
          <a:bodyPr wrap="square" rtlCol="0">
            <a:spAutoFit/>
          </a:bodyPr>
          <a:p>
            <a:r>
              <a:rPr lang="zh-CN" altLang="en-US"/>
              <a:t>点击【手机验证码登录】</a:t>
            </a:r>
            <a:endParaRPr lang="zh-CN" altLang="en-US"/>
          </a:p>
        </p:txBody>
      </p:sp>
      <p:sp>
        <p:nvSpPr>
          <p:cNvPr id="21" name="文本框 20"/>
          <p:cNvSpPr txBox="1"/>
          <p:nvPr/>
        </p:nvSpPr>
        <p:spPr>
          <a:xfrm>
            <a:off x="3276600" y="1880235"/>
            <a:ext cx="1455420" cy="2861310"/>
          </a:xfrm>
          <a:prstGeom prst="rect">
            <a:avLst/>
          </a:prstGeom>
          <a:noFill/>
        </p:spPr>
        <p:txBody>
          <a:bodyPr wrap="square" rtlCol="0">
            <a:spAutoFit/>
          </a:bodyPr>
          <a:p>
            <a:r>
              <a:rPr lang="zh-CN" altLang="en-US" b="1" dirty="0" smtClean="0">
                <a:solidFill>
                  <a:srgbClr val="FF0000"/>
                </a:solidFill>
                <a:latin typeface="微软雅黑" panose="020B0503020204020204" pitchFamily="34" charset="-122"/>
                <a:sym typeface="+mn-ea"/>
              </a:rPr>
              <a:t>验证码一般为</a:t>
            </a:r>
            <a:r>
              <a:rPr lang="en-US" altLang="zh-CN" b="1" dirty="0" smtClean="0">
                <a:solidFill>
                  <a:srgbClr val="FF0000"/>
                </a:solidFill>
                <a:latin typeface="微软雅黑" panose="020B0503020204020204" pitchFamily="34" charset="-122"/>
                <a:sym typeface="+mn-ea"/>
              </a:rPr>
              <a:t>4</a:t>
            </a:r>
            <a:r>
              <a:rPr lang="zh-CN" altLang="en-US" b="1" dirty="0" smtClean="0">
                <a:solidFill>
                  <a:srgbClr val="FF0000"/>
                </a:solidFill>
                <a:latin typeface="微软雅黑" panose="020B0503020204020204" pitchFamily="34" charset="-122"/>
                <a:sym typeface="+mn-ea"/>
              </a:rPr>
              <a:t>位数，有效期为</a:t>
            </a:r>
            <a:r>
              <a:rPr lang="en-US" altLang="zh-CN" b="1" dirty="0" smtClean="0">
                <a:solidFill>
                  <a:srgbClr val="FF0000"/>
                </a:solidFill>
                <a:latin typeface="微软雅黑" panose="020B0503020204020204" pitchFamily="34" charset="-122"/>
                <a:sym typeface="+mn-ea"/>
              </a:rPr>
              <a:t>30</a:t>
            </a:r>
            <a:r>
              <a:rPr lang="zh-CN" altLang="en-US" b="1" dirty="0" smtClean="0">
                <a:solidFill>
                  <a:srgbClr val="FF0000"/>
                </a:solidFill>
                <a:latin typeface="微软雅黑" panose="020B0503020204020204" pitchFamily="34" charset="-122"/>
                <a:sym typeface="+mn-ea"/>
              </a:rPr>
              <a:t>分钟。</a:t>
            </a:r>
            <a:endParaRPr lang="zh-CN" altLang="en-US" b="1" dirty="0" smtClean="0">
              <a:solidFill>
                <a:srgbClr val="FF0000"/>
              </a:solidFill>
              <a:latin typeface="微软雅黑" panose="020B0503020204020204" pitchFamily="34" charset="-122"/>
              <a:sym typeface="+mn-ea"/>
            </a:endParaRPr>
          </a:p>
          <a:p>
            <a:endParaRPr lang="zh-CN" altLang="en-US" b="1" dirty="0" smtClean="0">
              <a:solidFill>
                <a:srgbClr val="FF0000"/>
              </a:solidFill>
              <a:latin typeface="微软雅黑" panose="020B0503020204020204" pitchFamily="34" charset="-122"/>
              <a:sym typeface="+mn-ea"/>
            </a:endParaRPr>
          </a:p>
          <a:p>
            <a:r>
              <a:rPr lang="zh-CN" altLang="en-US" b="1" dirty="0" smtClean="0">
                <a:solidFill>
                  <a:srgbClr val="FF0000"/>
                </a:solidFill>
                <a:latin typeface="微软雅黑" panose="020B0503020204020204" pitchFamily="34" charset="-122"/>
                <a:sym typeface="+mn-ea"/>
              </a:rPr>
              <a:t>密码要求</a:t>
            </a:r>
            <a:r>
              <a:rPr lang="en-US" altLang="zh-CN" b="1" dirty="0" smtClean="0">
                <a:solidFill>
                  <a:srgbClr val="FF0000"/>
                </a:solidFill>
                <a:latin typeface="微软雅黑" panose="020B0503020204020204" pitchFamily="34" charset="-122"/>
                <a:sym typeface="+mn-ea"/>
              </a:rPr>
              <a:t>6-16</a:t>
            </a:r>
            <a:r>
              <a:rPr lang="zh-CN" altLang="en-US" b="1" dirty="0" smtClean="0">
                <a:solidFill>
                  <a:srgbClr val="FF0000"/>
                </a:solidFill>
                <a:latin typeface="微软雅黑" panose="020B0503020204020204" pitchFamily="34" charset="-122"/>
                <a:sym typeface="+mn-ea"/>
              </a:rPr>
              <a:t>位，至少包含数字、字母、符号两种元素</a:t>
            </a:r>
            <a:endParaRPr lang="zh-CN" altLang="en-US" b="1" dirty="0" smtClean="0">
              <a:solidFill>
                <a:srgbClr val="FF0000"/>
              </a:solidFill>
              <a:latin typeface="微软雅黑" panose="020B0503020204020204" pitchFamily="34" charset="-122"/>
              <a:sym typeface="+mn-ea"/>
            </a:endParaRPr>
          </a:p>
        </p:txBody>
      </p:sp>
      <p:sp>
        <p:nvSpPr>
          <p:cNvPr id="22" name="右箭头 21"/>
          <p:cNvSpPr/>
          <p:nvPr/>
        </p:nvSpPr>
        <p:spPr>
          <a:xfrm>
            <a:off x="7333615" y="2937510"/>
            <a:ext cx="1753235" cy="747395"/>
          </a:xfrm>
          <a:prstGeom prst="rightArrow">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7342505" y="1319530"/>
            <a:ext cx="1588770" cy="1753235"/>
          </a:xfrm>
          <a:prstGeom prst="rect">
            <a:avLst/>
          </a:prstGeom>
          <a:noFill/>
        </p:spPr>
        <p:txBody>
          <a:bodyPr wrap="square" rtlCol="0">
            <a:spAutoFit/>
          </a:bodyPr>
          <a:p>
            <a:r>
              <a:rPr lang="zh-CN" altLang="en-US"/>
              <a:t>如果手机号之前注册过，点击【登录】会直接登录成功，不会出现该页面</a:t>
            </a:r>
            <a:endParaRPr lang="zh-CN" altLang="en-US"/>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386705"/>
            <a:ext cx="10786110" cy="13506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291330" y="1043940"/>
            <a:ext cx="2433320" cy="425450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615950" y="5501005"/>
            <a:ext cx="1056703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endParaRPr lang="zh-CN" altLang="en-US" sz="1800" dirty="0">
              <a:solidFill>
                <a:schemeClr val="bg1"/>
              </a:solidFill>
              <a:latin typeface="微软雅黑" panose="020B0503020204020204" pitchFamily="34" charset="-122"/>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输入您学校或单位名称，点击【下一步】然后按照提示输入【学号】【姓名】，点击【验证】登录即可。</a:t>
            </a:r>
            <a:endParaRPr lang="zh-CN" altLang="en-US" sz="1800" dirty="0">
              <a:solidFill>
                <a:schemeClr val="bg1"/>
              </a:solidFill>
              <a:latin typeface="微软雅黑" panose="020B0503020204020204" pitchFamily="34" charset="-122"/>
            </a:endParaRPr>
          </a:p>
        </p:txBody>
      </p:sp>
      <p:pic>
        <p:nvPicPr>
          <p:cNvPr id="8" name="图片 7" descr="9CB4724AD1D2CF6D648656706537A5B3"/>
          <p:cNvPicPr>
            <a:picLocks noChangeAspect="1"/>
          </p:cNvPicPr>
          <p:nvPr/>
        </p:nvPicPr>
        <p:blipFill>
          <a:blip r:embed="rId2"/>
          <a:stretch>
            <a:fillRect/>
          </a:stretch>
        </p:blipFill>
        <p:spPr>
          <a:xfrm>
            <a:off x="8768080" y="1043940"/>
            <a:ext cx="2486660" cy="4262120"/>
          </a:xfrm>
          <a:prstGeom prst="rect">
            <a:avLst/>
          </a:prstGeom>
        </p:spPr>
      </p:pic>
      <p:sp>
        <p:nvSpPr>
          <p:cNvPr id="4" name="文本框 3"/>
          <p:cNvSpPr txBox="1"/>
          <p:nvPr/>
        </p:nvSpPr>
        <p:spPr>
          <a:xfrm>
            <a:off x="4199255" y="463550"/>
            <a:ext cx="3171190" cy="645160"/>
          </a:xfrm>
          <a:prstGeom prst="rect">
            <a:avLst/>
          </a:prstGeom>
          <a:noFill/>
        </p:spPr>
        <p:txBody>
          <a:bodyPr wrap="square" rtlCol="0">
            <a:spAutoFit/>
          </a:bodyPr>
          <a:p>
            <a:r>
              <a:rPr lang="zh-CN" altLang="en-US"/>
              <a:t>输入学校以后点击【下一步】进入【信息验证】界面：</a:t>
            </a:r>
            <a:endParaRPr lang="zh-CN" altLang="en-US"/>
          </a:p>
        </p:txBody>
      </p:sp>
      <p:sp>
        <p:nvSpPr>
          <p:cNvPr id="11" name="文本框 10"/>
          <p:cNvSpPr txBox="1"/>
          <p:nvPr/>
        </p:nvSpPr>
        <p:spPr>
          <a:xfrm>
            <a:off x="8696325" y="463550"/>
            <a:ext cx="2711450" cy="645160"/>
          </a:xfrm>
          <a:prstGeom prst="rect">
            <a:avLst/>
          </a:prstGeom>
          <a:noFill/>
        </p:spPr>
        <p:txBody>
          <a:bodyPr wrap="square" rtlCol="0">
            <a:spAutoFit/>
          </a:bodyPr>
          <a:p>
            <a:r>
              <a:rPr lang="zh-CN" altLang="en-US"/>
              <a:t>未输入学校直接点击【跳过】进入输入姓名页面：</a:t>
            </a:r>
            <a:endParaRPr lang="zh-CN" altLang="en-US"/>
          </a:p>
        </p:txBody>
      </p:sp>
      <p:pic>
        <p:nvPicPr>
          <p:cNvPr id="13" name="图片 12" descr="4D1C6AE81F69F03A2C6C62E61FF90A22"/>
          <p:cNvPicPr>
            <a:picLocks noChangeAspect="1"/>
          </p:cNvPicPr>
          <p:nvPr/>
        </p:nvPicPr>
        <p:blipFill>
          <a:blip r:embed="rId3"/>
          <a:stretch>
            <a:fillRect/>
          </a:stretch>
        </p:blipFill>
        <p:spPr>
          <a:xfrm>
            <a:off x="584200" y="1043940"/>
            <a:ext cx="2480310" cy="4254500"/>
          </a:xfrm>
          <a:prstGeom prst="rect">
            <a:avLst/>
          </a:prstGeom>
        </p:spPr>
      </p:pic>
    </p:spTree>
  </p:cSld>
  <p:clrMapOvr>
    <a:masterClrMapping/>
  </p:clrMapOvr>
  <p:transition>
    <p:fade thruBlk="1"/>
  </p:transition>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M_SLIDE_MODEL_TYPE" val="dynamicNum"/>
</p:tagLst>
</file>

<file path=ppt/tags/tag3.xml><?xml version="1.0" encoding="utf-8"?>
<p:tagLst xmlns:p="http://schemas.openxmlformats.org/presentationml/2006/main">
  <p:tag name="KSO_WM_SLIDE_MODEL_TYPE" val="dynamicNum"/>
</p:tagLst>
</file>

<file path=ppt/tags/tag4.xml><?xml version="1.0" encoding="utf-8"?>
<p:tagLst xmlns:p="http://schemas.openxmlformats.org/presentationml/2006/main">
  <p:tag name="KSO_WM_SLIDE_MODEL_TYPE" val="dynamicNum"/>
</p:tagLst>
</file>

<file path=ppt/tags/tag5.xml><?xml version="1.0" encoding="utf-8"?>
<p:tagLst xmlns:p="http://schemas.openxmlformats.org/presentationml/2006/main">
  <p:tag name="KSO_WM_SLIDE_MODEL_TYPE" val="dynamicNum"/>
</p:tagLst>
</file>

<file path=ppt/tags/tag6.xml><?xml version="1.0" encoding="utf-8"?>
<p:tagLst xmlns:p="http://schemas.openxmlformats.org/presentationml/2006/main">
  <p:tag name="KSO_WM_SLIDE_MODEL_TYPE" val="dynamicNum"/>
</p:tagLst>
</file>

<file path=ppt/tags/tag7.xml><?xml version="1.0" encoding="utf-8"?>
<p:tagLst xmlns:p="http://schemas.openxmlformats.org/presentationml/2006/main">
  <p:tag name="KSO_WM_SLIDE_MODEL_TYPE" val="dynamicNum"/>
</p:tagLst>
</file>

<file path=ppt/tags/tag8.xml><?xml version="1.0" encoding="utf-8"?>
<p:tagLst xmlns:p="http://schemas.openxmlformats.org/presentationml/2006/main">
  <p:tag name="KSO_WM_SLIDE_MODEL_TYPE" val="dynamicNum"/>
</p:tagLst>
</file>

<file path=ppt/theme/theme1.xml><?xml version="1.0" encoding="utf-8"?>
<a:theme xmlns:a="http://schemas.openxmlformats.org/drawingml/2006/main" name="新浪微博：@注龙">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9137</Words>
  <Application>WPS 演示</Application>
  <PresentationFormat>宽屏</PresentationFormat>
  <Paragraphs>420</Paragraphs>
  <Slides>61</Slides>
  <Notes>29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61</vt:i4>
      </vt:variant>
    </vt:vector>
  </HeadingPairs>
  <TitlesOfParts>
    <vt:vector size="70" baseType="lpstr">
      <vt:lpstr>Arial</vt:lpstr>
      <vt:lpstr>宋体</vt:lpstr>
      <vt:lpstr>Wingdings</vt:lpstr>
      <vt:lpstr>Calibri</vt:lpstr>
      <vt:lpstr>微软雅黑</vt:lpstr>
      <vt:lpstr>Arial Unicode MS</vt:lpstr>
      <vt:lpstr>Wingdings</vt:lpstr>
      <vt:lpstr>Calibri</vt:lpstr>
      <vt:lpstr>新浪微博：@注龙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Peter-冯</dc:creator>
  <cp:lastModifiedBy>Administrator</cp:lastModifiedBy>
  <cp:revision>282</cp:revision>
  <dcterms:created xsi:type="dcterms:W3CDTF">2013-10-08T09:05:00Z</dcterms:created>
  <dcterms:modified xsi:type="dcterms:W3CDTF">2021-09-02T06:53:41Z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向天歌官方免费模板01：蓝灰配色年终工作总结模板.ppt</vt:lpwstr>
  </property>
  <property fmtid="{D5CDD505-2E9C-101B-9397-08002B2CF9AE}" pid="3" name="fileid">
    <vt:lpwstr>719222</vt:lpwstr>
  </property>
  <property fmtid="{D5CDD505-2E9C-101B-9397-08002B2CF9AE}" pid="4" name="KSOProductBuildVer">
    <vt:lpwstr>2052-11.1.0.10314</vt:lpwstr>
  </property>
</Properties>
</file>