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0"/>
  </p:notesMasterIdLst>
  <p:sldIdLst>
    <p:sldId id="256" r:id="rId4"/>
    <p:sldId id="257" r:id="rId5"/>
    <p:sldId id="259" r:id="rId6"/>
    <p:sldId id="260" r:id="rId7"/>
    <p:sldId id="261" r:id="rId8"/>
    <p:sldId id="263" r:id="rId9"/>
    <p:sldId id="266" r:id="rId11"/>
    <p:sldId id="264" r:id="rId12"/>
    <p:sldId id="267" r:id="rId13"/>
    <p:sldId id="265" r:id="rId14"/>
    <p:sldId id="268" r:id="rId15"/>
    <p:sldId id="269" r:id="rId16"/>
    <p:sldId id="274" r:id="rId17"/>
    <p:sldId id="271" r:id="rId18"/>
    <p:sldId id="275" r:id="rId19"/>
    <p:sldId id="272" r:id="rId20"/>
    <p:sldId id="273" r:id="rId21"/>
    <p:sldId id="276" r:id="rId22"/>
    <p:sldId id="277" r:id="rId23"/>
    <p:sldId id="278" r:id="rId24"/>
    <p:sldId id="279" r:id="rId25"/>
    <p:sldId id="318" r:id="rId26"/>
    <p:sldId id="319" r:id="rId27"/>
    <p:sldId id="320" r:id="rId28"/>
    <p:sldId id="281" r:id="rId29"/>
    <p:sldId id="282" r:id="rId30"/>
    <p:sldId id="321" r:id="rId31"/>
    <p:sldId id="283" r:id="rId32"/>
    <p:sldId id="284" r:id="rId33"/>
    <p:sldId id="285" r:id="rId34"/>
    <p:sldId id="286" r:id="rId35"/>
    <p:sldId id="287" r:id="rId36"/>
    <p:sldId id="322" r:id="rId37"/>
    <p:sldId id="288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9" r:id="rId47"/>
    <p:sldId id="300" r:id="rId4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29E3"/>
    <a:srgbClr val="3C9FFD"/>
    <a:srgbClr val="5EDEBE"/>
    <a:srgbClr val="7633E6"/>
    <a:srgbClr val="FFBC01"/>
    <a:srgbClr val="6B48EA"/>
    <a:srgbClr val="4098FB"/>
    <a:srgbClr val="00FFFA"/>
    <a:srgbClr val="723BE7"/>
    <a:srgbClr val="A05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3" autoAdjust="0"/>
    <p:restoredTop sz="94333" autoAdjust="0"/>
  </p:normalViewPr>
  <p:slideViewPr>
    <p:cSldViewPr snapToGrid="0" showGuides="1">
      <p:cViewPr varScale="1">
        <p:scale>
          <a:sx n="63" d="100"/>
          <a:sy n="63" d="100"/>
        </p:scale>
        <p:origin x="-978" y="-108"/>
      </p:cViewPr>
      <p:guideLst>
        <p:guide orient="horz" pos="1208"/>
        <p:guide orient="horz" pos="2872"/>
        <p:guide pos="7219"/>
        <p:guide pos="43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2.xml"/><Relationship Id="rId49" Type="http://schemas.openxmlformats.org/officeDocument/2006/relationships/presProps" Target="presProps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7FC2F-BAB8-4F42-910C-B21A79C548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F470C-D80C-4156-A230-BD93C88B84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F470C-D80C-4156-A230-BD93C88B84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F470C-D80C-4156-A230-BD93C88B84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4C44-E25D-4C73-814B-4464E38C2B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76057-9B18-4B48-B0AF-51A1E5C43B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microsoft.com/office/2007/relationships/hdphoto" Target="../media/image2.wdp"/><Relationship Id="rId6" Type="http://schemas.openxmlformats.org/officeDocument/2006/relationships/image" Target="../media/image1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1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52.wdp"/><Relationship Id="rId2" Type="http://schemas.openxmlformats.org/officeDocument/2006/relationships/image" Target="../media/image51.png"/><Relationship Id="rId1" Type="http://schemas.openxmlformats.org/officeDocument/2006/relationships/tags" Target="../tags/tag8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椭圆 3"/>
          <p:cNvSpPr/>
          <p:nvPr>
            <p:custDataLst>
              <p:tags r:id="rId1"/>
            </p:custDataLst>
          </p:nvPr>
        </p:nvSpPr>
        <p:spPr>
          <a:xfrm>
            <a:off x="3726427" y="1059429"/>
            <a:ext cx="4739148" cy="4739144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PA_文本框 2"/>
          <p:cNvSpPr txBox="1"/>
          <p:nvPr>
            <p:custDataLst>
              <p:tags r:id="rId2"/>
            </p:custDataLst>
          </p:nvPr>
        </p:nvSpPr>
        <p:spPr>
          <a:xfrm>
            <a:off x="3877129" y="2844225"/>
            <a:ext cx="443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智慧树网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在线共享课程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PA_文本框 6"/>
          <p:cNvSpPr txBox="1"/>
          <p:nvPr>
            <p:custDataLst>
              <p:tags r:id="rId3"/>
            </p:custDataLst>
          </p:nvPr>
        </p:nvSpPr>
        <p:spPr>
          <a:xfrm>
            <a:off x="5027612" y="3587175"/>
            <a:ext cx="213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24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PA_弧形 4"/>
          <p:cNvSpPr/>
          <p:nvPr>
            <p:custDataLst>
              <p:tags r:id="rId4"/>
            </p:custDataLst>
          </p:nvPr>
        </p:nvSpPr>
        <p:spPr>
          <a:xfrm>
            <a:off x="3726425" y="1059427"/>
            <a:ext cx="4739150" cy="4739146"/>
          </a:xfrm>
          <a:prstGeom prst="arc">
            <a:avLst>
              <a:gd name="adj1" fmla="val 16200000"/>
              <a:gd name="adj2" fmla="val 12711946"/>
            </a:avLst>
          </a:prstGeom>
          <a:ln w="50800">
            <a:gradFill flip="none" rotWithShape="1">
              <a:gsLst>
                <a:gs pos="1000">
                  <a:srgbClr val="00FFFA"/>
                </a:gs>
                <a:gs pos="100000">
                  <a:srgbClr val="00FFFA"/>
                </a:gs>
              </a:gsLst>
              <a:lin ang="81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A_图片 9" descr="教育的力量白底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8033" y="500646"/>
            <a:ext cx="2262130" cy="57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07165"/>
            <a:ext cx="12242802" cy="4294578"/>
          </a:xfrm>
          <a:custGeom>
            <a:avLst/>
            <a:gdLst>
              <a:gd name="connsiteX0" fmla="*/ 0 w 12192000"/>
              <a:gd name="connsiteY0" fmla="*/ 0 h 2628900"/>
              <a:gd name="connsiteX1" fmla="*/ 12192000 w 12192000"/>
              <a:gd name="connsiteY1" fmla="*/ 0 h 2628900"/>
              <a:gd name="connsiteX2" fmla="*/ 12192000 w 12192000"/>
              <a:gd name="connsiteY2" fmla="*/ 2628900 h 2628900"/>
              <a:gd name="connsiteX3" fmla="*/ 0 w 12192000"/>
              <a:gd name="connsiteY3" fmla="*/ 2628900 h 2628900"/>
              <a:gd name="connsiteX4" fmla="*/ 0 w 12192000"/>
              <a:gd name="connsiteY4" fmla="*/ 0 h 2628900"/>
              <a:gd name="connsiteX0-1" fmla="*/ 0 w 12192000"/>
              <a:gd name="connsiteY0-2" fmla="*/ 2628900 h 2628900"/>
              <a:gd name="connsiteX1-3" fmla="*/ 12192000 w 12192000"/>
              <a:gd name="connsiteY1-4" fmla="*/ 0 h 2628900"/>
              <a:gd name="connsiteX2-5" fmla="*/ 12192000 w 12192000"/>
              <a:gd name="connsiteY2-6" fmla="*/ 2628900 h 2628900"/>
              <a:gd name="connsiteX3-7" fmla="*/ 0 w 12192000"/>
              <a:gd name="connsiteY3-8" fmla="*/ 2628900 h 2628900"/>
              <a:gd name="connsiteX0-9" fmla="*/ 0 w 12192000"/>
              <a:gd name="connsiteY0-10" fmla="*/ 3943350 h 3943350"/>
              <a:gd name="connsiteX1-11" fmla="*/ 12172950 w 12192000"/>
              <a:gd name="connsiteY1-12" fmla="*/ 0 h 3943350"/>
              <a:gd name="connsiteX2-13" fmla="*/ 12192000 w 12192000"/>
              <a:gd name="connsiteY2-14" fmla="*/ 3943350 h 3943350"/>
              <a:gd name="connsiteX3-15" fmla="*/ 0 w 12192000"/>
              <a:gd name="connsiteY3-16" fmla="*/ 3943350 h 3943350"/>
              <a:gd name="connsiteX0-17" fmla="*/ 0 w 12192000"/>
              <a:gd name="connsiteY0-18" fmla="*/ 3943350 h 3943350"/>
              <a:gd name="connsiteX1-19" fmla="*/ 12172950 w 12192000"/>
              <a:gd name="connsiteY1-20" fmla="*/ 0 h 3943350"/>
              <a:gd name="connsiteX2-21" fmla="*/ 12192000 w 12192000"/>
              <a:gd name="connsiteY2-22" fmla="*/ 3943350 h 3943350"/>
              <a:gd name="connsiteX3-23" fmla="*/ 0 w 12192000"/>
              <a:gd name="connsiteY3-24" fmla="*/ 3943350 h 3943350"/>
              <a:gd name="connsiteX0-25" fmla="*/ 0 w 12192000"/>
              <a:gd name="connsiteY0-26" fmla="*/ 3943350 h 3943350"/>
              <a:gd name="connsiteX1-27" fmla="*/ 12172950 w 12192000"/>
              <a:gd name="connsiteY1-28" fmla="*/ 0 h 3943350"/>
              <a:gd name="connsiteX2-29" fmla="*/ 12192000 w 12192000"/>
              <a:gd name="connsiteY2-30" fmla="*/ 3943350 h 3943350"/>
              <a:gd name="connsiteX3-31" fmla="*/ 0 w 12192000"/>
              <a:gd name="connsiteY3-32" fmla="*/ 3943350 h 3943350"/>
              <a:gd name="connsiteX0-33" fmla="*/ 0 w 12192000"/>
              <a:gd name="connsiteY0-34" fmla="*/ 4429144 h 4429144"/>
              <a:gd name="connsiteX1-35" fmla="*/ 12072604 w 12192000"/>
              <a:gd name="connsiteY1-36" fmla="*/ 0 h 4429144"/>
              <a:gd name="connsiteX2-37" fmla="*/ 12192000 w 12192000"/>
              <a:gd name="connsiteY2-38" fmla="*/ 4429144 h 4429144"/>
              <a:gd name="connsiteX3-39" fmla="*/ 0 w 12192000"/>
              <a:gd name="connsiteY3-40" fmla="*/ 4429144 h 4429144"/>
              <a:gd name="connsiteX0-41" fmla="*/ 0 w 12192000"/>
              <a:gd name="connsiteY0-42" fmla="*/ 4429144 h 4429144"/>
              <a:gd name="connsiteX1-43" fmla="*/ 12072604 w 12192000"/>
              <a:gd name="connsiteY1-44" fmla="*/ 0 h 4429144"/>
              <a:gd name="connsiteX2-45" fmla="*/ 12192000 w 12192000"/>
              <a:gd name="connsiteY2-46" fmla="*/ 4429144 h 4429144"/>
              <a:gd name="connsiteX3-47" fmla="*/ 0 w 12192000"/>
              <a:gd name="connsiteY3-48" fmla="*/ 4429144 h 4429144"/>
              <a:gd name="connsiteX0-49" fmla="*/ 0 w 12072604"/>
              <a:gd name="connsiteY0-50" fmla="*/ 4429144 h 4429144"/>
              <a:gd name="connsiteX1-51" fmla="*/ 12072604 w 12072604"/>
              <a:gd name="connsiteY1-52" fmla="*/ 0 h 4429144"/>
              <a:gd name="connsiteX2-53" fmla="*/ 11919634 w 12072604"/>
              <a:gd name="connsiteY2-54" fmla="*/ 4326097 h 4429144"/>
              <a:gd name="connsiteX3-55" fmla="*/ 0 w 12072604"/>
              <a:gd name="connsiteY3-56" fmla="*/ 4429144 h 4429144"/>
              <a:gd name="connsiteX0-57" fmla="*/ 0 w 12072604"/>
              <a:gd name="connsiteY0-58" fmla="*/ 4429144 h 4429144"/>
              <a:gd name="connsiteX1-59" fmla="*/ 12072604 w 12072604"/>
              <a:gd name="connsiteY1-60" fmla="*/ 0 h 4429144"/>
              <a:gd name="connsiteX2-61" fmla="*/ 12019980 w 12072604"/>
              <a:gd name="connsiteY2-62" fmla="*/ 4399702 h 4429144"/>
              <a:gd name="connsiteX3-63" fmla="*/ 0 w 12072604"/>
              <a:gd name="connsiteY3-64" fmla="*/ 4429144 h 4429144"/>
              <a:gd name="connsiteX0-65" fmla="*/ 0 w 12091656"/>
              <a:gd name="connsiteY0-66" fmla="*/ 4429144 h 4429144"/>
              <a:gd name="connsiteX1-67" fmla="*/ 12072604 w 12091656"/>
              <a:gd name="connsiteY1-68" fmla="*/ 0 h 4429144"/>
              <a:gd name="connsiteX2-69" fmla="*/ 12091656 w 12091656"/>
              <a:gd name="connsiteY2-70" fmla="*/ 4399703 h 4429144"/>
              <a:gd name="connsiteX3-71" fmla="*/ 0 w 12091656"/>
              <a:gd name="connsiteY3-72" fmla="*/ 4429144 h 4429144"/>
              <a:gd name="connsiteX0-73" fmla="*/ 0 w 12091656"/>
              <a:gd name="connsiteY0-74" fmla="*/ 4340818 h 4340818"/>
              <a:gd name="connsiteX1-75" fmla="*/ 12072604 w 12091656"/>
              <a:gd name="connsiteY1-76" fmla="*/ 0 h 4340818"/>
              <a:gd name="connsiteX2-77" fmla="*/ 12091656 w 12091656"/>
              <a:gd name="connsiteY2-78" fmla="*/ 4311377 h 4340818"/>
              <a:gd name="connsiteX3-79" fmla="*/ 0 w 12091656"/>
              <a:gd name="connsiteY3-80" fmla="*/ 4340818 h 4340818"/>
              <a:gd name="connsiteX0-81" fmla="*/ 0 w 12091656"/>
              <a:gd name="connsiteY0-82" fmla="*/ 4340818 h 4385486"/>
              <a:gd name="connsiteX1-83" fmla="*/ 12072604 w 12091656"/>
              <a:gd name="connsiteY1-84" fmla="*/ 0 h 4385486"/>
              <a:gd name="connsiteX2-85" fmla="*/ 12091656 w 12091656"/>
              <a:gd name="connsiteY2-86" fmla="*/ 4385486 h 4385486"/>
              <a:gd name="connsiteX3-87" fmla="*/ 0 w 12091656"/>
              <a:gd name="connsiteY3-88" fmla="*/ 4340818 h 43854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91656" h="4385486">
                <a:moveTo>
                  <a:pt x="0" y="4340818"/>
                </a:moveTo>
                <a:cubicBezTo>
                  <a:pt x="5486400" y="3369268"/>
                  <a:pt x="10153268" y="1375068"/>
                  <a:pt x="12072604" y="0"/>
                </a:cubicBezTo>
                <a:cubicBezTo>
                  <a:pt x="12078955" y="1466568"/>
                  <a:pt x="12085305" y="2918918"/>
                  <a:pt x="12091656" y="4385486"/>
                </a:cubicBezTo>
                <a:lnTo>
                  <a:pt x="0" y="4340818"/>
                </a:lnTo>
                <a:close/>
              </a:path>
            </a:pathLst>
          </a:cu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619058" y="1917427"/>
            <a:ext cx="3447415" cy="6130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5325" y="1917427"/>
            <a:ext cx="517207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使用学号登录，输入学校名字、学号及初始密码：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5325" y="3645535"/>
            <a:ext cx="580263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使用上报给教务处选修课的学号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QQ截图2017061518183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897" y="2054860"/>
            <a:ext cx="2760980" cy="4721860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文本框 13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307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29" y="2062032"/>
            <a:ext cx="2760982" cy="4909446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文本框 15"/>
          <p:cNvSpPr txBox="1"/>
          <p:nvPr/>
        </p:nvSpPr>
        <p:spPr>
          <a:xfrm>
            <a:off x="695325" y="1989138"/>
            <a:ext cx="366077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登录后会出现认证自己姓名姓氏的界面。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5325" y="3459561"/>
            <a:ext cx="3660775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dirty="0"/>
              <a:t>2.</a:t>
            </a:r>
            <a:r>
              <a:rPr lang="zh-CN" altLang="zh-CN" sz="2400" dirty="0"/>
              <a:t>认证姓氏后需绑定手机号码等其他信息。</a:t>
            </a:r>
            <a:r>
              <a:rPr lang="zh-CN" altLang="zh-CN" sz="2400" dirty="0">
                <a:sym typeface="+mn-ea"/>
              </a:rPr>
              <a:t>（请绑定正常使用的手机和邮箱，以便接收通知和寻回密码）</a:t>
            </a:r>
            <a:endParaRPr lang="zh-CN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426536"/>
            <a:ext cx="12192000" cy="3431464"/>
          </a:xfrm>
          <a:custGeom>
            <a:avLst/>
            <a:gdLst>
              <a:gd name="connsiteX0" fmla="*/ 0 w 12192000"/>
              <a:gd name="connsiteY0" fmla="*/ 0 h 3431464"/>
              <a:gd name="connsiteX1" fmla="*/ 12192000 w 12192000"/>
              <a:gd name="connsiteY1" fmla="*/ 0 h 3431464"/>
              <a:gd name="connsiteX2" fmla="*/ 12192000 w 12192000"/>
              <a:gd name="connsiteY2" fmla="*/ 3431464 h 3431464"/>
              <a:gd name="connsiteX3" fmla="*/ 0 w 12192000"/>
              <a:gd name="connsiteY3" fmla="*/ 3431464 h 3431464"/>
              <a:gd name="connsiteX4" fmla="*/ 0 w 12192000"/>
              <a:gd name="connsiteY4" fmla="*/ 0 h 3431464"/>
              <a:gd name="connsiteX0-1" fmla="*/ 0 w 12192000"/>
              <a:gd name="connsiteY0-2" fmla="*/ 0 h 3431464"/>
              <a:gd name="connsiteX1-3" fmla="*/ 12192000 w 12192000"/>
              <a:gd name="connsiteY1-4" fmla="*/ 0 h 3431464"/>
              <a:gd name="connsiteX2-5" fmla="*/ 12192000 w 12192000"/>
              <a:gd name="connsiteY2-6" fmla="*/ 3431464 h 3431464"/>
              <a:gd name="connsiteX3-7" fmla="*/ 0 w 12192000"/>
              <a:gd name="connsiteY3-8" fmla="*/ 3431464 h 3431464"/>
              <a:gd name="connsiteX4-9" fmla="*/ 0 w 12192000"/>
              <a:gd name="connsiteY4-10" fmla="*/ 0 h 3431464"/>
              <a:gd name="connsiteX0-11" fmla="*/ 0 w 12192000"/>
              <a:gd name="connsiteY0-12" fmla="*/ 203200 h 3431464"/>
              <a:gd name="connsiteX1-13" fmla="*/ 12192000 w 12192000"/>
              <a:gd name="connsiteY1-14" fmla="*/ 0 h 3431464"/>
              <a:gd name="connsiteX2-15" fmla="*/ 12192000 w 12192000"/>
              <a:gd name="connsiteY2-16" fmla="*/ 3431464 h 3431464"/>
              <a:gd name="connsiteX3-17" fmla="*/ 0 w 12192000"/>
              <a:gd name="connsiteY3-18" fmla="*/ 3431464 h 3431464"/>
              <a:gd name="connsiteX4-19" fmla="*/ 0 w 12192000"/>
              <a:gd name="connsiteY4-20" fmla="*/ 203200 h 3431464"/>
              <a:gd name="connsiteX0-21" fmla="*/ 0 w 12192000"/>
              <a:gd name="connsiteY0-22" fmla="*/ 203200 h 3431464"/>
              <a:gd name="connsiteX1-23" fmla="*/ 12192000 w 12192000"/>
              <a:gd name="connsiteY1-24" fmla="*/ 0 h 3431464"/>
              <a:gd name="connsiteX2-25" fmla="*/ 12192000 w 12192000"/>
              <a:gd name="connsiteY2-26" fmla="*/ 3431464 h 3431464"/>
              <a:gd name="connsiteX3-27" fmla="*/ 0 w 12192000"/>
              <a:gd name="connsiteY3-28" fmla="*/ 3431464 h 3431464"/>
              <a:gd name="connsiteX4-29" fmla="*/ 0 w 12192000"/>
              <a:gd name="connsiteY4-30" fmla="*/ 203200 h 3431464"/>
              <a:gd name="connsiteX0-31" fmla="*/ 0 w 12192000"/>
              <a:gd name="connsiteY0-32" fmla="*/ 203200 h 3431464"/>
              <a:gd name="connsiteX1-33" fmla="*/ 12192000 w 12192000"/>
              <a:gd name="connsiteY1-34" fmla="*/ 0 h 3431464"/>
              <a:gd name="connsiteX2-35" fmla="*/ 12192000 w 12192000"/>
              <a:gd name="connsiteY2-36" fmla="*/ 3431464 h 3431464"/>
              <a:gd name="connsiteX3-37" fmla="*/ 0 w 12192000"/>
              <a:gd name="connsiteY3-38" fmla="*/ 3431464 h 3431464"/>
              <a:gd name="connsiteX4-39" fmla="*/ 0 w 12192000"/>
              <a:gd name="connsiteY4-40" fmla="*/ 203200 h 34314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3431464">
                <a:moveTo>
                  <a:pt x="0" y="203200"/>
                </a:moveTo>
                <a:cubicBezTo>
                  <a:pt x="2768600" y="2973614"/>
                  <a:pt x="8128000" y="0"/>
                  <a:pt x="12192000" y="0"/>
                </a:cubicBezTo>
                <a:lnTo>
                  <a:pt x="12192000" y="3431464"/>
                </a:lnTo>
                <a:lnTo>
                  <a:pt x="0" y="3431464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54000">
                <a:srgbClr val="7C29E3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96173" y="2193682"/>
            <a:ext cx="4636339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/>
              <a:t>认证完成后会弹出课程确认信息框，点击</a:t>
            </a:r>
            <a:r>
              <a:rPr lang="en-US" altLang="zh-CN" sz="2800" dirty="0"/>
              <a:t>“</a:t>
            </a:r>
            <a:r>
              <a:rPr lang="zh-CN" altLang="en-US" sz="2800" dirty="0">
                <a:solidFill>
                  <a:srgbClr val="C00000"/>
                </a:solidFill>
              </a:rPr>
              <a:t>确认课程</a:t>
            </a:r>
            <a:r>
              <a:rPr lang="en-US" altLang="zh-CN" sz="2800" dirty="0"/>
              <a:t>”</a:t>
            </a:r>
            <a:r>
              <a:rPr lang="zh-CN" altLang="en-US" sz="2800" dirty="0"/>
              <a:t>即可完成报到。</a:t>
            </a:r>
            <a:endParaRPr lang="zh-CN" altLang="en-US" sz="2800" dirty="0"/>
          </a:p>
        </p:txBody>
      </p:sp>
      <p:pic>
        <p:nvPicPr>
          <p:cNvPr id="5" name="图片 6" descr="QQ截图2017061518192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5652" y="1897436"/>
            <a:ext cx="2791460" cy="49605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49" y="1235770"/>
            <a:ext cx="3509066" cy="68550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776575" y="5232400"/>
            <a:ext cx="162560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42558" y="1907817"/>
            <a:ext cx="320554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使用手机号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学号及修改过的密码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2558" y="4046877"/>
            <a:ext cx="343033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如初次认证时未绑定邮箱，可登录后在设置中绑定，以便接收通知和寻回密码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老用户（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302052" y="1907817"/>
            <a:ext cx="3247390" cy="57759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8071" y="1907817"/>
            <a:ext cx="3241040" cy="5762625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老用户（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2125" y="3151141"/>
            <a:ext cx="5364161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登录后会显示所导入课程的选课列表，点击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即完成报到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819900" y="1540570"/>
            <a:ext cx="3898167" cy="7389150"/>
            <a:chOff x="6819900" y="1235770"/>
            <a:chExt cx="3898167" cy="7389150"/>
          </a:xfrm>
        </p:grpSpPr>
        <p:pic>
          <p:nvPicPr>
            <p:cNvPr id="6" name="图片 6" descr="QQ截图20170615181925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7461" y="2418096"/>
              <a:ext cx="2978762" cy="50387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900" y="1235770"/>
              <a:ext cx="3898167" cy="7389150"/>
            </a:xfrm>
            <a:prstGeom prst="rect">
              <a:avLst/>
            </a:prstGeom>
          </p:spPr>
        </p:pic>
      </p:grpSp>
      <p:sp>
        <p:nvSpPr>
          <p:cNvPr id="3" name="椭圆 2"/>
          <p:cNvSpPr/>
          <p:nvPr/>
        </p:nvSpPr>
        <p:spPr>
          <a:xfrm>
            <a:off x="-182562" y="6134100"/>
            <a:ext cx="990600" cy="99060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弧形 4"/>
          <p:cNvSpPr/>
          <p:nvPr/>
        </p:nvSpPr>
        <p:spPr>
          <a:xfrm>
            <a:off x="4281176" y="1614176"/>
            <a:ext cx="3629648" cy="3629648"/>
          </a:xfrm>
          <a:prstGeom prst="arc">
            <a:avLst>
              <a:gd name="adj1" fmla="val 21389458"/>
              <a:gd name="adj2" fmla="val 15482637"/>
            </a:avLst>
          </a:prstGeom>
          <a:ln w="63500" cap="rnd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/>
        </p:nvSpPr>
        <p:spPr>
          <a:xfrm>
            <a:off x="4063396" y="1396396"/>
            <a:ext cx="4065208" cy="4065208"/>
          </a:xfrm>
          <a:prstGeom prst="arc">
            <a:avLst>
              <a:gd name="adj1" fmla="val 19910958"/>
              <a:gd name="adj2" fmla="val 14005939"/>
            </a:avLst>
          </a:prstGeom>
          <a:ln w="63500" cap="rnd">
            <a:gradFill flip="none" rotWithShape="1">
              <a:gsLst>
                <a:gs pos="23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弧形 6"/>
          <p:cNvSpPr/>
          <p:nvPr/>
        </p:nvSpPr>
        <p:spPr>
          <a:xfrm>
            <a:off x="3853683" y="1186683"/>
            <a:ext cx="4484634" cy="4484634"/>
          </a:xfrm>
          <a:prstGeom prst="arc">
            <a:avLst>
              <a:gd name="adj1" fmla="val 18607034"/>
              <a:gd name="adj2" fmla="val 12791320"/>
            </a:avLst>
          </a:prstGeom>
          <a:ln w="63500" cap="rnd">
            <a:gradFill flip="none" rotWithShape="1">
              <a:gsLst>
                <a:gs pos="3500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11000"/>
                  </a:schemeClr>
                </a:gs>
              </a:gsLst>
              <a:lin ang="189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>
            <a:off x="3619774" y="952774"/>
            <a:ext cx="4952452" cy="4952452"/>
          </a:xfrm>
          <a:prstGeom prst="arc">
            <a:avLst>
              <a:gd name="adj1" fmla="val 17266419"/>
              <a:gd name="adj2" fmla="val 11781397"/>
            </a:avLst>
          </a:prstGeom>
          <a:ln w="635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89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/>
          <p:cNvSpPr/>
          <p:nvPr/>
        </p:nvSpPr>
        <p:spPr>
          <a:xfrm>
            <a:off x="3381829" y="714829"/>
            <a:ext cx="5428342" cy="5428342"/>
          </a:xfrm>
          <a:prstGeom prst="arc">
            <a:avLst>
              <a:gd name="adj1" fmla="val 16200000"/>
              <a:gd name="adj2" fmla="val 10075254"/>
            </a:avLst>
          </a:prstGeom>
          <a:ln w="63500" cap="rnd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17000"/>
                  </a:schemeClr>
                </a:gs>
              </a:gsLst>
              <a:lin ang="189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79925" y="2922270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6000">
                <a:solidFill>
                  <a:schemeClr val="bg1"/>
                </a:solidFill>
              </a:rPr>
              <a:t>Question</a:t>
            </a:r>
            <a:endParaRPr lang="en-US" altLang="zh-CN" sz="6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终止 3"/>
          <p:cNvSpPr/>
          <p:nvPr/>
        </p:nvSpPr>
        <p:spPr>
          <a:xfrm rot="19109359">
            <a:off x="7518596" y="4320249"/>
            <a:ext cx="4648200" cy="1368566"/>
          </a:xfrm>
          <a:prstGeom prst="flowChartTerminator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125335" y="1418590"/>
            <a:ext cx="4074160" cy="5009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4067849" y="460818"/>
            <a:ext cx="405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登录常见问题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5324" y="1416756"/>
            <a:ext cx="559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为什么我学号登录后没有课程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5324" y="2014174"/>
            <a:ext cx="55929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首先要检查自己的学号和姓名是否正确，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只有用与教务系统相一致的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学号和姓名登录才能看到课程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。如果不是使用正确学号和姓名登录，认证界面会如右图所示，没有任何课程显示。出现这种情况，可直接联系智慧树的在线客服（转人工）更换学号即可。（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-275772" y="-275772"/>
            <a:ext cx="551543" cy="551543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95324" y="2722288"/>
            <a:ext cx="5592933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：为什么我使用正确学号和姓名登录后没有课程？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：可加入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交流群</a:t>
            </a:r>
            <a:r>
              <a:rPr lang="en-US" altLang="zh-CN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567634933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咨询。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端同理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84" y="1793093"/>
            <a:ext cx="4166716" cy="4166714"/>
          </a:xfrm>
          <a:prstGeom prst="rect">
            <a:avLst/>
          </a:prstGeom>
        </p:spPr>
      </p:pic>
      <p:sp>
        <p:nvSpPr>
          <p:cNvPr id="2" name="直角三角形 1"/>
          <p:cNvSpPr/>
          <p:nvPr/>
        </p:nvSpPr>
        <p:spPr>
          <a:xfrm rot="5400000">
            <a:off x="10603" y="-41189"/>
            <a:ext cx="1085850" cy="1107057"/>
          </a:xfrm>
          <a:prstGeom prst="rtTriangl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/>
        </p:nvSpPr>
        <p:spPr>
          <a:xfrm rot="16200000">
            <a:off x="11095547" y="5761549"/>
            <a:ext cx="1085850" cy="1107057"/>
          </a:xfrm>
          <a:prstGeom prst="rtTriangl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067849" y="460818"/>
            <a:ext cx="405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登录常见问题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4319" y="1243965"/>
            <a:ext cx="5559426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charset="0"/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Q3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我没有使用学号登录，而是先注册的，会有影响吗？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charset="0"/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A3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端：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注册之后登录点击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立即认证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，完善学校、学号信息，即可关联学号完成认证，认证之后才可以看到课程。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charset="0"/>
            </a:pP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3806" y="1307666"/>
            <a:ext cx="2855194" cy="5068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274319" y="3841679"/>
            <a:ext cx="5696487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端：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登录后进入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界面，点击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在校大学生认证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，认证个人信息即可。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学号和姓名与教务系统的必须相一致</a:t>
            </a:r>
            <a:r>
              <a:rPr lang="zh-CN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，如果学号和姓名不一致则不显示课程，此时可以联系智慧树在线客服（转人工）更换正确学号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100" dirty="0"/>
          </a:p>
        </p:txBody>
      </p:sp>
      <p:pic>
        <p:nvPicPr>
          <p:cNvPr id="7" name="图片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7977" y="3929660"/>
            <a:ext cx="4782186" cy="2446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椭圆 2"/>
          <p:cNvSpPr/>
          <p:nvPr/>
        </p:nvSpPr>
        <p:spPr>
          <a:xfrm>
            <a:off x="11639550" y="-114300"/>
            <a:ext cx="762000" cy="762000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067849" y="460818"/>
            <a:ext cx="405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登录常见问题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42132" y="460818"/>
            <a:ext cx="410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登录常见问题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老用户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325" y="1556385"/>
            <a:ext cx="6106795" cy="97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不记得密码怎么办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可直接点击忘记密码找回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。（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端同理）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5324" y="2945079"/>
            <a:ext cx="5592933" cy="136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手机号换了，</a:t>
            </a:r>
            <a:r>
              <a:rPr lang="zh-CN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记得密码怎么办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：可直接使用学号登录，在找智慧树人工客服更换手机号。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端同理）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5324" y="4587263"/>
            <a:ext cx="5592933" cy="180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Q3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手机号换了，也不</a:t>
            </a:r>
            <a:r>
              <a:rPr lang="zh-CN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记得密码怎么办？</a:t>
            </a:r>
            <a:endParaRPr lang="zh-CN" altLang="zh-CN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  <a:buFont typeface="Wingdings" panose="05000000000000000000" charset="0"/>
            </a:pP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A3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：可直接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找智慧树人工客服更换手机号，然后再通过忘记密码的方式更换密码。（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端同理）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43445" y="1504507"/>
            <a:ext cx="3926205" cy="489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746247" y="2911133"/>
            <a:ext cx="10699506" cy="3615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965759" y="1279414"/>
            <a:ext cx="2260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7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513445" y="3392491"/>
            <a:ext cx="3246090" cy="1198880"/>
            <a:chOff x="5854367" y="3392491"/>
            <a:chExt cx="3246090" cy="1198880"/>
          </a:xfrm>
        </p:grpSpPr>
        <p:sp>
          <p:nvSpPr>
            <p:cNvPr id="24" name="文本框 2"/>
            <p:cNvSpPr txBox="1">
              <a:spLocks noChangeArrowheads="1"/>
            </p:cNvSpPr>
            <p:nvPr/>
          </p:nvSpPr>
          <p:spPr bwMode="auto">
            <a:xfrm flipH="1">
              <a:off x="7816322" y="3681807"/>
              <a:ext cx="128413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40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endParaRPr lang="zh-CN" altLang="en-US" sz="40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854367" y="3392491"/>
              <a:ext cx="1541175" cy="1198880"/>
              <a:chOff x="649631" y="4559871"/>
              <a:chExt cx="1541175" cy="119888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111911" y="4620588"/>
                <a:ext cx="1078895" cy="107889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649631" y="4559871"/>
                <a:ext cx="1527175" cy="119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200" dirty="0">
                    <a:gradFill>
                      <a:gsLst>
                        <a:gs pos="42000">
                          <a:srgbClr val="6455ED"/>
                        </a:gs>
                        <a:gs pos="1000">
                          <a:srgbClr val="8022E2"/>
                        </a:gs>
                        <a:gs pos="82000">
                          <a:srgbClr val="3C9FFD"/>
                        </a:gs>
                      </a:gsLst>
                      <a:lin ang="18900000" scaled="1"/>
                    </a:gradFill>
                    <a:latin typeface="Agency FB" panose="020B0503020202020204" pitchFamily="34" charset="0"/>
                  </a:rPr>
                  <a:t>02</a:t>
                </a:r>
                <a:endParaRPr lang="zh-CN" altLang="en-US" sz="72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Agency FB" panose="020B0503020202020204" pitchFamily="34" charset="0"/>
                </a:endParaRPr>
              </a:p>
            </p:txBody>
          </p:sp>
        </p:grpSp>
      </p:grpSp>
      <p:sp>
        <p:nvSpPr>
          <p:cNvPr id="13" name="文本框 2"/>
          <p:cNvSpPr txBox="1">
            <a:spLocks noChangeArrowheads="1"/>
          </p:cNvSpPr>
          <p:nvPr/>
        </p:nvSpPr>
        <p:spPr bwMode="auto">
          <a:xfrm flipH="1">
            <a:off x="3079308" y="3675221"/>
            <a:ext cx="22854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40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登录认证</a:t>
            </a:r>
            <a:endParaRPr lang="zh-CN" altLang="en-US" sz="40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165916" y="3389900"/>
            <a:ext cx="1556385" cy="1198880"/>
            <a:chOff x="87021" y="3389900"/>
            <a:chExt cx="1556385" cy="1198880"/>
          </a:xfrm>
        </p:grpSpPr>
        <p:sp>
          <p:nvSpPr>
            <p:cNvPr id="29" name="矩形 28"/>
            <p:cNvSpPr/>
            <p:nvPr/>
          </p:nvSpPr>
          <p:spPr>
            <a:xfrm>
              <a:off x="483261" y="3450617"/>
              <a:ext cx="1078895" cy="10788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7021" y="3389900"/>
              <a:ext cx="1556385" cy="11988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Agency FB" panose="020B0503020202020204" pitchFamily="34" charset="0"/>
                </a:rPr>
                <a:t>01</a:t>
              </a:r>
              <a:endParaRPr lang="zh-CN" altLang="en-US" sz="7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Agency FB" panose="020B0503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165872" y="4940108"/>
            <a:ext cx="3952308" cy="1198880"/>
            <a:chOff x="25834" y="4940108"/>
            <a:chExt cx="3952308" cy="1198880"/>
          </a:xfrm>
        </p:grpSpPr>
        <p:sp>
          <p:nvSpPr>
            <p:cNvPr id="9" name="文本框 2"/>
            <p:cNvSpPr txBox="1">
              <a:spLocks noChangeArrowheads="1"/>
            </p:cNvSpPr>
            <p:nvPr/>
          </p:nvSpPr>
          <p:spPr bwMode="auto">
            <a:xfrm flipH="1">
              <a:off x="1962516" y="5217107"/>
              <a:ext cx="20156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36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成绩构成</a:t>
              </a:r>
              <a:endParaRPr lang="zh-CN" altLang="en-US" sz="36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5834" y="4940108"/>
              <a:ext cx="1584355" cy="1198880"/>
              <a:chOff x="-22199" y="3389900"/>
              <a:chExt cx="1584355" cy="119888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483261" y="3450617"/>
                <a:ext cx="1078895" cy="107889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-22199" y="3389900"/>
                <a:ext cx="1570355" cy="1198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200" dirty="0">
                    <a:gradFill>
                      <a:gsLst>
                        <a:gs pos="42000">
                          <a:srgbClr val="6455ED"/>
                        </a:gs>
                        <a:gs pos="1000">
                          <a:srgbClr val="8022E2"/>
                        </a:gs>
                        <a:gs pos="82000">
                          <a:srgbClr val="3C9FFD"/>
                        </a:gs>
                      </a:gsLst>
                      <a:lin ang="18900000" scaled="1"/>
                    </a:gradFill>
                    <a:latin typeface="Agency FB" panose="020B0503020202020204" pitchFamily="34" charset="0"/>
                  </a:rPr>
                  <a:t>03</a:t>
                </a:r>
                <a:endParaRPr lang="zh-CN" altLang="en-US" sz="72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Agency FB" panose="020B0503020202020204" pitchFamily="34" charset="0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6513445" y="4917704"/>
            <a:ext cx="4116399" cy="1198880"/>
            <a:chOff x="5897742" y="5094211"/>
            <a:chExt cx="4116399" cy="1198880"/>
          </a:xfrm>
        </p:grpSpPr>
        <p:sp>
          <p:nvSpPr>
            <p:cNvPr id="7" name="文本框 2"/>
            <p:cNvSpPr txBox="1">
              <a:spLocks noChangeArrowheads="1"/>
            </p:cNvSpPr>
            <p:nvPr/>
          </p:nvSpPr>
          <p:spPr bwMode="auto">
            <a:xfrm flipH="1">
              <a:off x="7816322" y="5433389"/>
              <a:ext cx="21978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36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时间说明</a:t>
              </a:r>
              <a:endParaRPr lang="zh-CN" altLang="en-US" sz="36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5897742" y="5094211"/>
              <a:ext cx="1541175" cy="1198880"/>
              <a:chOff x="20981" y="3389900"/>
              <a:chExt cx="1541175" cy="11988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483261" y="3450617"/>
                <a:ext cx="1078895" cy="107889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0981" y="3389900"/>
                <a:ext cx="1527175" cy="119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7200" dirty="0">
                    <a:gradFill>
                      <a:gsLst>
                        <a:gs pos="42000">
                          <a:srgbClr val="6455ED"/>
                        </a:gs>
                        <a:gs pos="1000">
                          <a:srgbClr val="8022E2"/>
                        </a:gs>
                        <a:gs pos="82000">
                          <a:srgbClr val="3C9FFD"/>
                        </a:gs>
                      </a:gsLst>
                      <a:lin ang="18900000" scaled="1"/>
                    </a:gradFill>
                    <a:latin typeface="Agency FB" panose="020B0503020202020204" pitchFamily="34" charset="0"/>
                  </a:rPr>
                  <a:t>04</a:t>
                </a:r>
                <a:endParaRPr lang="zh-CN" altLang="en-US" sz="72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latin typeface="Agency FB" panose="020B0503020202020204" pitchFamily="34" charset="0"/>
                </a:endParaRPr>
              </a:p>
            </p:txBody>
          </p:sp>
        </p:grpSp>
      </p:grpSp>
      <p:cxnSp>
        <p:nvCxnSpPr>
          <p:cNvPr id="46" name="直接连接符 45"/>
          <p:cNvCxnSpPr/>
          <p:nvPr/>
        </p:nvCxnSpPr>
        <p:spPr>
          <a:xfrm>
            <a:off x="1562156" y="1879578"/>
            <a:ext cx="29717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468785" y="1879578"/>
            <a:ext cx="29717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750227" y="3581400"/>
            <a:ext cx="0" cy="801707"/>
          </a:xfrm>
          <a:prstGeom prst="line">
            <a:avLst/>
          </a:prstGeom>
          <a:ln w="254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750227" y="5101506"/>
            <a:ext cx="0" cy="801707"/>
          </a:xfrm>
          <a:prstGeom prst="line">
            <a:avLst/>
          </a:prstGeom>
          <a:ln w="254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147727" y="5101506"/>
            <a:ext cx="0" cy="801707"/>
          </a:xfrm>
          <a:prstGeom prst="line">
            <a:avLst/>
          </a:prstGeom>
          <a:ln w="254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8147727" y="3587986"/>
            <a:ext cx="0" cy="801707"/>
          </a:xfrm>
          <a:prstGeom prst="line">
            <a:avLst/>
          </a:prstGeom>
          <a:ln w="254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6841041" y="956128"/>
            <a:ext cx="4945744" cy="494574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1249299" y="6048830"/>
            <a:ext cx="1389742" cy="13897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-144415" y="-47170"/>
            <a:ext cx="1389742" cy="13897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12123" y="1758268"/>
            <a:ext cx="2718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2" name="矩形 1"/>
          <p:cNvSpPr/>
          <p:nvPr/>
        </p:nvSpPr>
        <p:spPr>
          <a:xfrm>
            <a:off x="3687127" y="3398306"/>
            <a:ext cx="7317340" cy="848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224613" y="3530072"/>
            <a:ext cx="756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端与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端的数据是完全同步。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23901" y="837027"/>
            <a:ext cx="270999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4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34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3777534" y="1410106"/>
            <a:ext cx="4636932" cy="4636932"/>
          </a:xfrm>
          <a:prstGeom prst="ellipse">
            <a:avLst/>
          </a:prstGeom>
          <a:noFill/>
          <a:ln w="2540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53732" y="3362843"/>
            <a:ext cx="3081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在线视频观看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10525" y="1109643"/>
            <a:ext cx="2034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章节测试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920055" y="3239732"/>
            <a:ext cx="3498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直播、发现、倾听（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30806" y="5312684"/>
            <a:ext cx="2063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常见问题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736737" y="2943742"/>
            <a:ext cx="2718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87456" y="5312684"/>
            <a:ext cx="16540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见面课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959956" y="1109643"/>
            <a:ext cx="1920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期末考试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522146" y="1622875"/>
            <a:ext cx="3147708" cy="425540"/>
            <a:chOff x="4269423" y="1622875"/>
            <a:chExt cx="3147708" cy="425540"/>
          </a:xfrm>
        </p:grpSpPr>
        <p:sp>
          <p:nvSpPr>
            <p:cNvPr id="38" name="椭圆 37"/>
            <p:cNvSpPr/>
            <p:nvPr/>
          </p:nvSpPr>
          <p:spPr>
            <a:xfrm>
              <a:off x="4269423" y="162287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6991591" y="162287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25455" y="5230910"/>
            <a:ext cx="3541090" cy="425540"/>
            <a:chOff x="4068730" y="5230910"/>
            <a:chExt cx="3541090" cy="425540"/>
          </a:xfrm>
        </p:grpSpPr>
        <p:sp>
          <p:nvSpPr>
            <p:cNvPr id="40" name="椭圆 39"/>
            <p:cNvSpPr/>
            <p:nvPr/>
          </p:nvSpPr>
          <p:spPr>
            <a:xfrm>
              <a:off x="4068730" y="5230910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7184280" y="5230910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593549" y="3421965"/>
            <a:ext cx="5004902" cy="425540"/>
            <a:chOff x="3322566" y="3421965"/>
            <a:chExt cx="5004902" cy="425540"/>
          </a:xfrm>
        </p:grpSpPr>
        <p:sp>
          <p:nvSpPr>
            <p:cNvPr id="42" name="椭圆 41"/>
            <p:cNvSpPr/>
            <p:nvPr/>
          </p:nvSpPr>
          <p:spPr>
            <a:xfrm>
              <a:off x="3322566" y="342196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7901928" y="3421965"/>
              <a:ext cx="425540" cy="425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48"/>
          <p:cNvSpPr/>
          <p:nvPr/>
        </p:nvSpPr>
        <p:spPr>
          <a:xfrm>
            <a:off x="2311845" y="-55583"/>
            <a:ext cx="7568310" cy="7568310"/>
          </a:xfrm>
          <a:prstGeom prst="ellipse">
            <a:avLst/>
          </a:prstGeom>
          <a:noFill/>
          <a:ln w="19050">
            <a:solidFill>
              <a:schemeClr val="bg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704850" y="-1662578"/>
            <a:ext cx="10782300" cy="10782300"/>
          </a:xfrm>
          <a:prstGeom prst="ellipse">
            <a:avLst/>
          </a:prstGeom>
          <a:noFill/>
          <a:ln w="1905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731215" y="2989808"/>
            <a:ext cx="1683657" cy="3868192"/>
          </a:xfrm>
          <a:prstGeom prst="rect">
            <a:avLst/>
          </a:prstGeom>
          <a:noFill/>
          <a:ln w="88900">
            <a:gradFill>
              <a:gsLst>
                <a:gs pos="0">
                  <a:srgbClr val="7633E6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7526" y="650995"/>
            <a:ext cx="438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在线视频观看（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16067" y="1381182"/>
            <a:ext cx="6037864" cy="2276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6067" y="4005673"/>
            <a:ext cx="6038408" cy="2355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537526" y="1381182"/>
            <a:ext cx="5182674" cy="2063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进入学生端后，点击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开始学习/继续学习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即可开始进阶式教程的学习，每个章节的课程视频课可重复观看，学透知识点。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7527" y="3460328"/>
            <a:ext cx="4994275" cy="1048172"/>
            <a:chOff x="695325" y="3460328"/>
            <a:chExt cx="4994275" cy="1048172"/>
          </a:xfrm>
        </p:grpSpPr>
        <p:sp>
          <p:nvSpPr>
            <p:cNvPr id="8" name="文本框 7"/>
            <p:cNvSpPr txBox="1"/>
            <p:nvPr/>
          </p:nvSpPr>
          <p:spPr>
            <a:xfrm>
              <a:off x="695325" y="3460328"/>
              <a:ext cx="4994275" cy="1048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只有图标变成       才会视为完成观看，得到分数。</a:t>
              </a:r>
              <a:endPara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7487" y="3499514"/>
              <a:ext cx="460375" cy="523875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506392" y="5105400"/>
            <a:ext cx="304800" cy="8839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5" y="4692710"/>
            <a:ext cx="578804" cy="62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562926" y="4692710"/>
            <a:ext cx="4994275" cy="1048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图标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变成      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会视为未完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成观看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，不会得到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分数。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7526" y="650995"/>
            <a:ext cx="891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友好的提示您</a:t>
            </a:r>
            <a:r>
              <a:rPr lang="zh-CN" altLang="en-US" sz="3200" dirty="0" smtClean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：注意标准进度值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93" y="1858765"/>
            <a:ext cx="4772536" cy="362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42" y="1858764"/>
            <a:ext cx="4816929" cy="362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7526" y="650995"/>
            <a:ext cx="8911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友好的提示您：我们拒绝快进和挂机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116779" y="2209344"/>
            <a:ext cx="2162062" cy="2162063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 t="-5486" b="-5486"/>
            </a:stretch>
          </a:blipFill>
          <a:ln w="1016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050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586565" y="2209345"/>
            <a:ext cx="2162062" cy="2162063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 t="-8195" b="-8195"/>
            </a:stretch>
          </a:blipFill>
          <a:ln w="101600">
            <a:solidFill>
              <a:schemeClr val="accent1"/>
            </a:solidFill>
          </a:ln>
          <a:effectLst>
            <a:outerShdw blurRad="50800" dist="50800" dir="5400000" sx="68000" sy="68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050">
              <a:solidFill>
                <a:schemeClr val="tx1"/>
              </a:solidFill>
            </a:endParaRPr>
          </a:p>
        </p:txBody>
      </p:sp>
      <p:pic>
        <p:nvPicPr>
          <p:cNvPr id="17" name="图片 16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70" y="3020048"/>
            <a:ext cx="2683669" cy="270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92" y="3162146"/>
            <a:ext cx="2682479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8519518" y="2212519"/>
            <a:ext cx="348379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不可拖动或加速观看，否则系统将无法记录观看进度或影响成绩；某些章节会跳出弹题框，作答后才可以继续观看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7526" y="650995"/>
            <a:ext cx="438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章节测试（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/>
          <a:srcRect r="27641"/>
          <a:stretch>
            <a:fillRect/>
          </a:stretch>
        </p:blipFill>
        <p:spPr>
          <a:xfrm>
            <a:off x="5720200" y="2102043"/>
            <a:ext cx="5752663" cy="3209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537526" y="2183326"/>
            <a:ext cx="448464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每个章节看完后直接点击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章节测试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完成测试。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7526" y="3600738"/>
            <a:ext cx="448464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也可以点击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查看和完成章节测试。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432048" y="650995"/>
            <a:ext cx="332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20520" y="1378047"/>
            <a:ext cx="8950960" cy="328104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693936" y="4989966"/>
            <a:ext cx="8804129" cy="430887"/>
            <a:chOff x="1350498" y="4989966"/>
            <a:chExt cx="8804129" cy="430887"/>
          </a:xfrm>
        </p:grpSpPr>
        <p:sp>
          <p:nvSpPr>
            <p:cNvPr id="7" name="文本框 6"/>
            <p:cNvSpPr txBox="1"/>
            <p:nvPr/>
          </p:nvSpPr>
          <p:spPr>
            <a:xfrm>
              <a:off x="1767352" y="4989966"/>
              <a:ext cx="83872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2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见面课</a:t>
              </a:r>
              <a:r>
                <a: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可以查看每次见面课的直播时间，及时观看或回放</a:t>
              </a:r>
              <a:r>
                <a:rPr lang="zh-CN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350498" y="5070398"/>
              <a:ext cx="270022" cy="27002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17334" y="5751728"/>
            <a:ext cx="8882380" cy="430887"/>
            <a:chOff x="1350498" y="5751728"/>
            <a:chExt cx="9220982" cy="430887"/>
          </a:xfrm>
        </p:grpSpPr>
        <p:sp>
          <p:nvSpPr>
            <p:cNvPr id="8" name="文本框 7"/>
            <p:cNvSpPr txBox="1"/>
            <p:nvPr/>
          </p:nvSpPr>
          <p:spPr>
            <a:xfrm>
              <a:off x="1620520" y="5751728"/>
              <a:ext cx="89509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见面课是成绩的重要组成部分之一</a:t>
              </a:r>
              <a:r>
                <a:rPr lang="zh-CN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，需要在</a:t>
              </a:r>
              <a:r>
                <a:rPr lang="zh-CN" altLang="zh-CN" sz="2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期末考试前</a:t>
              </a:r>
              <a:r>
                <a:rPr lang="zh-CN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完成观看学习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  <a:endPara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350498" y="5832160"/>
              <a:ext cx="270022" cy="27002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1832" b="45509"/>
          <a:stretch>
            <a:fillRect/>
          </a:stretch>
        </p:blipFill>
        <p:spPr>
          <a:xfrm>
            <a:off x="1344216" y="915674"/>
            <a:ext cx="9064704" cy="23495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7447" b="29048"/>
          <a:stretch>
            <a:fillRect/>
          </a:stretch>
        </p:blipFill>
        <p:spPr>
          <a:xfrm>
            <a:off x="2694975" y="2221143"/>
            <a:ext cx="8963625" cy="23443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527120" y="1584898"/>
            <a:ext cx="566694" cy="566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10021173" y="2982366"/>
            <a:ext cx="775493" cy="221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3"/>
          <p:cNvSpPr txBox="1"/>
          <p:nvPr/>
        </p:nvSpPr>
        <p:spPr>
          <a:xfrm>
            <a:off x="3761486" y="267167"/>
            <a:ext cx="5397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见面</a:t>
            </a:r>
            <a:r>
              <a:rPr lang="zh-CN" altLang="en-US" sz="3200" dirty="0" smtClean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3200" dirty="0" smtClean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测试（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8973" y="4565518"/>
            <a:ext cx="7301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随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堂测验都是客观题，提交后系统自动批卷出分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为了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防止泄露题目答案，随堂测验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不能申请重做和查看答案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，因此提交需谨慎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随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堂测验的题目一般而言是老师根据见面课所讲内容出的，因此需要同学们注意听讲见面课内容，如果忘掉了，可补看回放视频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老师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何时布置随堂测验是看老师具体安排的，以老师发布为准，请同学们及时关注见面课模块和作业考试列表变动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97224" y="650995"/>
            <a:ext cx="379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96720" y="1387475"/>
            <a:ext cx="8798560" cy="2588260"/>
          </a:xfrm>
          <a:prstGeom prst="rect">
            <a:avLst/>
          </a:prstGeom>
        </p:spPr>
      </p:pic>
      <p:sp>
        <p:nvSpPr>
          <p:cNvPr id="7" name="内容占位符 5"/>
          <p:cNvSpPr>
            <a:spLocks noGrp="1"/>
          </p:cNvSpPr>
          <p:nvPr>
            <p:ph sz="half" idx="1"/>
          </p:nvPr>
        </p:nvSpPr>
        <p:spPr>
          <a:xfrm>
            <a:off x="2152776" y="5060890"/>
            <a:ext cx="9549988" cy="576961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在规定时间内完成视频观看、章节测试和见面课部分的学习后，在考试开放时间内完成期末考试，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期末考试一旦开始，观看视频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、章节测试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将不再记录进度计入成绩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52776" y="45085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拖至最后可查看期末考试。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200" dirty="0"/>
          </a:p>
        </p:txBody>
      </p:sp>
      <p:sp>
        <p:nvSpPr>
          <p:cNvPr id="9" name="椭圆 8"/>
          <p:cNvSpPr/>
          <p:nvPr/>
        </p:nvSpPr>
        <p:spPr>
          <a:xfrm>
            <a:off x="1791016" y="4613761"/>
            <a:ext cx="251144" cy="251142"/>
          </a:xfrm>
          <a:prstGeom prst="ellipse">
            <a:avLst/>
          </a:prstGeom>
          <a:gradFill>
            <a:gsLst>
              <a:gs pos="0">
                <a:srgbClr val="7633E6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791016" y="5251787"/>
            <a:ext cx="251144" cy="251142"/>
          </a:xfrm>
          <a:prstGeom prst="ellipse">
            <a:avLst/>
          </a:prstGeom>
          <a:gradFill>
            <a:gsLst>
              <a:gs pos="0">
                <a:srgbClr val="7633E6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25083" y="1989138"/>
            <a:ext cx="12755221" cy="2070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97224" y="650995"/>
            <a:ext cx="379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42160" y="4508500"/>
            <a:ext cx="8107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考试开放时间内，点开试卷必须在规定时间之内完成作答。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73543" y="2239841"/>
            <a:ext cx="8844915" cy="158305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791016" y="4613761"/>
            <a:ext cx="251144" cy="251142"/>
          </a:xfrm>
          <a:prstGeom prst="ellipse">
            <a:avLst/>
          </a:prstGeom>
          <a:gradFill>
            <a:gsLst>
              <a:gs pos="0">
                <a:srgbClr val="7633E6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4825" y="286227"/>
            <a:ext cx="11182350" cy="62855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6"/>
          <p:cNvSpPr txBox="1">
            <a:spLocks noChangeArrowheads="1"/>
          </p:cNvSpPr>
          <p:nvPr/>
        </p:nvSpPr>
        <p:spPr bwMode="auto">
          <a:xfrm>
            <a:off x="5585143" y="436933"/>
            <a:ext cx="8210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宋体" panose="02010600030101010101" pitchFamily="2" charset="-122"/>
                <a:sym typeface="+mn-ea"/>
              </a:rPr>
              <a:t>01</a:t>
            </a:r>
            <a:endParaRPr lang="zh-CN" altLang="en-US" sz="54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标题 2"/>
          <p:cNvSpPr txBox="1"/>
          <p:nvPr/>
        </p:nvSpPr>
        <p:spPr>
          <a:xfrm>
            <a:off x="4860637" y="1320166"/>
            <a:ext cx="2470727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r>
              <a:rPr lang="zh-CN" altLang="en-US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认证</a:t>
            </a:r>
            <a:endParaRPr lang="zh-CN" altLang="en-US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275" y="2410331"/>
            <a:ext cx="10384790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端：建议使用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火狐/谷歌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浏览器，打开平台地址：www.zhihuishu.com。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端：扫码下载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”app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，或在安卓应用宝、苹果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 store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下载。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11420" y="3910965"/>
            <a:ext cx="1841500" cy="2244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7931346" y="2940135"/>
            <a:ext cx="5117904" cy="511790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87259" y="650995"/>
            <a:ext cx="441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在线视频观看（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t="16047"/>
          <a:stretch>
            <a:fillRect/>
          </a:stretch>
        </p:blipFill>
        <p:spPr>
          <a:xfrm>
            <a:off x="5094312" y="1589649"/>
            <a:ext cx="3228340" cy="4853354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4" r="4" b="16203"/>
          <a:stretch>
            <a:fillRect/>
          </a:stretch>
        </p:blipFill>
        <p:spPr>
          <a:xfrm>
            <a:off x="8609428" y="1646555"/>
            <a:ext cx="3190240" cy="4796448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占位符 2"/>
          <p:cNvSpPr txBox="1"/>
          <p:nvPr/>
        </p:nvSpPr>
        <p:spPr>
          <a:xfrm>
            <a:off x="731839" y="1646555"/>
            <a:ext cx="3846820" cy="4449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登录后，点击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去学习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即可开始进阶式教程的学习，每个章节的课程视频课可重复观看，学透知识点。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只有图标变成       才会视为完成观看，得到分数。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离线下载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视频观看，下次登录时会更新进度。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视频不可拖动或加速观看，否则系统将无法记录观看进度或影响成绩；某些章节会跳出弹题框，作答后才可以继续观看视频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836" y="3272985"/>
            <a:ext cx="390525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b="17023"/>
          <a:stretch>
            <a:fillRect/>
          </a:stretch>
        </p:blipFill>
        <p:spPr>
          <a:xfrm>
            <a:off x="8154670" y="1617980"/>
            <a:ext cx="3228340" cy="4796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633448" y="650995"/>
            <a:ext cx="441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在线视频观看（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2"/>
          <p:cNvSpPr txBox="1"/>
          <p:nvPr/>
        </p:nvSpPr>
        <p:spPr>
          <a:xfrm>
            <a:off x="731838" y="1989138"/>
            <a:ext cx="3931920" cy="32854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3600" b="1" dirty="0"/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查看和完成章节测试。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charset="0"/>
              <a:buChar char=""/>
            </a:pPr>
            <a:endParaRPr lang="zh-CN" altLang="en-US" sz="36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7"/>
          <a:stretch>
            <a:fillRect/>
          </a:stretch>
        </p:blipFill>
        <p:spPr>
          <a:xfrm>
            <a:off x="4522788" y="1562100"/>
            <a:ext cx="3219450" cy="4882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3448" y="650995"/>
            <a:ext cx="441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875" y="810895"/>
            <a:ext cx="3228340" cy="578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345" y="787400"/>
            <a:ext cx="3199765" cy="5771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占位符 2"/>
          <p:cNvSpPr txBox="1"/>
          <p:nvPr/>
        </p:nvSpPr>
        <p:spPr>
          <a:xfrm>
            <a:off x="628650" y="1852930"/>
            <a:ext cx="3554095" cy="4705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见面课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可以查看每次见面课的直播时间，及时观看或回放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见面课是成绩的重要组成部分之一，需要在期末考试前完成观看学习。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683348"/>
            <a:ext cx="12192000" cy="1174652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0568" y="202625"/>
            <a:ext cx="4822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见面</a:t>
            </a:r>
            <a:r>
              <a:rPr lang="zh-CN" altLang="en-US" sz="3200" dirty="0" smtClean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课随堂测试（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占位符 2"/>
          <p:cNvSpPr txBox="1"/>
          <p:nvPr/>
        </p:nvSpPr>
        <p:spPr>
          <a:xfrm>
            <a:off x="640574" y="986253"/>
            <a:ext cx="3554095" cy="47059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84215" y="787399"/>
            <a:ext cx="3164122" cy="548327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738716" y="3853184"/>
            <a:ext cx="631781" cy="3565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051" y="840490"/>
            <a:ext cx="3184916" cy="539245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0568" y="983717"/>
            <a:ext cx="468531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随堂测验都是客观题，提交后系统自动批卷出分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为了防止泄露题目答案，随堂测验不能申请重做和查看答案，因此提交需谨慎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随堂测验的题目一般而言是老师根据见面课所讲内容出的，因此需要同学们注意听讲见面课内容，如果忘掉了，可补看回放视频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老师何时布置随堂测验是看老师具体安排的，以老师发布为准，请同学们及时关注见面课模块和作业考试列表变动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8614494">
            <a:off x="8314934" y="3963661"/>
            <a:ext cx="4714173" cy="4022986"/>
          </a:xfrm>
          <a:prstGeom prst="rect">
            <a:avLst/>
          </a:prstGeom>
          <a:gradFill>
            <a:gsLst>
              <a:gs pos="2000">
                <a:srgbClr val="7C29E3"/>
              </a:gs>
              <a:gs pos="100000">
                <a:srgbClr val="3C9F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3448" y="650995"/>
            <a:ext cx="4412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5652" y="943382"/>
            <a:ext cx="3218815" cy="583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527" y="1000532"/>
            <a:ext cx="3228340" cy="578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内容占位符 5"/>
          <p:cNvSpPr>
            <a:spLocks noGrp="1"/>
          </p:cNvSpPr>
          <p:nvPr>
            <p:ph sz="half" idx="1"/>
          </p:nvPr>
        </p:nvSpPr>
        <p:spPr>
          <a:xfrm>
            <a:off x="633448" y="1352432"/>
            <a:ext cx="4079313" cy="59404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</a:t>
            </a: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拖至最后可查看期末考试。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在规定时间内完成视频观看、章节测试和见面课部分的学习后，在考试开放时间内完成期末考试，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期末考试一旦开始，观看视频、章节测试将不再记录进度计入成绩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考试开放时间内，点开试卷必须在规定时间之内完成作答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2425" y="317500"/>
            <a:ext cx="11487150" cy="6362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3447" y="650995"/>
            <a:ext cx="5230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5"/>
          <p:cNvSpPr txBox="1"/>
          <p:nvPr/>
        </p:nvSpPr>
        <p:spPr>
          <a:xfrm>
            <a:off x="571680" y="1235770"/>
            <a:ext cx="10584180" cy="5597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：章节测试成绩不理想，是否可以重做？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每个章节测试最多可申请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次重做，系统会直接同意。点击“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作业测试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”，在已上交的章节测试点击“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申请重做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”即可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。（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：正在期末考试，如遇不小心关闭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，网络中断，电路中断，自动退出考试怎么办？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：条件恢复后可马上再次登录平台进入考试继续完成答题，但因为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点开考卷后计时会自动跳转，计时一旦结束会自动交卷，所以必须留意考试时间，如果再次进入时考试时间不足以完成答题，请向带课老师或教务老师报备情况，等到处理方案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。（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请合理安排学习时间，凌晨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-5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点系统正在跑数据，容易出现进度不匹配等情况发生。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请勿同时使用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观看视频，容易造成数据紊乱。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请勿同时登录多个账号进行视频观看，容易造成进度无法记录等情况发生。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37013" y="514350"/>
            <a:ext cx="4117975" cy="4724400"/>
            <a:chOff x="4118276" y="634786"/>
            <a:chExt cx="4117975" cy="4724400"/>
          </a:xfrm>
        </p:grpSpPr>
        <p:sp>
          <p:nvSpPr>
            <p:cNvPr id="2" name="文本框 6"/>
            <p:cNvSpPr txBox="1">
              <a:spLocks noChangeArrowheads="1"/>
            </p:cNvSpPr>
            <p:nvPr/>
          </p:nvSpPr>
          <p:spPr bwMode="auto">
            <a:xfrm>
              <a:off x="4122053" y="634786"/>
              <a:ext cx="4110421" cy="4508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87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宋体" panose="02010600030101010101" pitchFamily="2" charset="-122"/>
                  <a:sym typeface="+mn-ea"/>
                </a:rPr>
                <a:t>03</a:t>
              </a:r>
              <a:endParaRPr lang="zh-CN" altLang="en-US" sz="287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标题 2"/>
            <p:cNvSpPr txBox="1"/>
            <p:nvPr/>
          </p:nvSpPr>
          <p:spPr>
            <a:xfrm>
              <a:off x="4118276" y="4644811"/>
              <a:ext cx="4117975" cy="71437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zh-CN" altLang="en-US" sz="7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成绩构成</a:t>
              </a:r>
              <a:endPara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 rot="1696709">
            <a:off x="-3200399" y="2705100"/>
            <a:ext cx="5067300" cy="506730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696709">
            <a:off x="10629899" y="-732431"/>
            <a:ext cx="5067300" cy="506730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079733" y="1068070"/>
            <a:ext cx="8032535" cy="5148580"/>
            <a:chOff x="1103313" y="1068070"/>
            <a:chExt cx="8032535" cy="5148580"/>
          </a:xfrm>
        </p:grpSpPr>
        <p:sp>
          <p:nvSpPr>
            <p:cNvPr id="2" name="Freeform 5"/>
            <p:cNvSpPr/>
            <p:nvPr/>
          </p:nvSpPr>
          <p:spPr bwMode="auto">
            <a:xfrm>
              <a:off x="6821488" y="2328863"/>
              <a:ext cx="1836737" cy="868362"/>
            </a:xfrm>
            <a:custGeom>
              <a:avLst/>
              <a:gdLst>
                <a:gd name="T0" fmla="*/ 2147483646 w 662"/>
                <a:gd name="T1" fmla="*/ 2147483646 h 312"/>
                <a:gd name="T2" fmla="*/ 2147483646 w 662"/>
                <a:gd name="T3" fmla="*/ 2147483646 h 312"/>
                <a:gd name="T4" fmla="*/ 2147483646 w 662"/>
                <a:gd name="T5" fmla="*/ 2147483646 h 312"/>
                <a:gd name="T6" fmla="*/ 2147483646 w 662"/>
                <a:gd name="T7" fmla="*/ 2147483646 h 312"/>
                <a:gd name="T8" fmla="*/ 2147483646 w 662"/>
                <a:gd name="T9" fmla="*/ 2147483646 h 312"/>
                <a:gd name="T10" fmla="*/ 2147483646 w 662"/>
                <a:gd name="T11" fmla="*/ 2147483646 h 312"/>
                <a:gd name="T12" fmla="*/ 2147483646 w 662"/>
                <a:gd name="T13" fmla="*/ 2147483646 h 312"/>
                <a:gd name="T14" fmla="*/ 2147483646 w 662"/>
                <a:gd name="T15" fmla="*/ 2147483646 h 312"/>
                <a:gd name="T16" fmla="*/ 2147483646 w 662"/>
                <a:gd name="T17" fmla="*/ 0 h 312"/>
                <a:gd name="T18" fmla="*/ 2147483646 w 662"/>
                <a:gd name="T19" fmla="*/ 2147483646 h 312"/>
                <a:gd name="T20" fmla="*/ 2147483646 w 662"/>
                <a:gd name="T21" fmla="*/ 2147483646 h 312"/>
                <a:gd name="T22" fmla="*/ 2147483646 w 662"/>
                <a:gd name="T23" fmla="*/ 2147483646 h 312"/>
                <a:gd name="T24" fmla="*/ 0 w 662"/>
                <a:gd name="T25" fmla="*/ 2147483646 h 312"/>
                <a:gd name="T26" fmla="*/ 2147483646 w 662"/>
                <a:gd name="T27" fmla="*/ 2147483646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2" h="312">
                  <a:moveTo>
                    <a:pt x="180" y="303"/>
                  </a:moveTo>
                  <a:cubicBezTo>
                    <a:pt x="194" y="292"/>
                    <a:pt x="211" y="281"/>
                    <a:pt x="229" y="273"/>
                  </a:cubicBezTo>
                  <a:cubicBezTo>
                    <a:pt x="302" y="238"/>
                    <a:pt x="375" y="244"/>
                    <a:pt x="444" y="286"/>
                  </a:cubicBezTo>
                  <a:cubicBezTo>
                    <a:pt x="456" y="294"/>
                    <a:pt x="467" y="303"/>
                    <a:pt x="478" y="312"/>
                  </a:cubicBezTo>
                  <a:cubicBezTo>
                    <a:pt x="662" y="128"/>
                    <a:pt x="662" y="128"/>
                    <a:pt x="662" y="128"/>
                  </a:cubicBezTo>
                  <a:cubicBezTo>
                    <a:pt x="595" y="67"/>
                    <a:pt x="515" y="28"/>
                    <a:pt x="423" y="9"/>
                  </a:cubicBezTo>
                  <a:cubicBezTo>
                    <a:pt x="404" y="6"/>
                    <a:pt x="384" y="4"/>
                    <a:pt x="364" y="2"/>
                  </a:cubicBezTo>
                  <a:cubicBezTo>
                    <a:pt x="363" y="2"/>
                    <a:pt x="361" y="1"/>
                    <a:pt x="360" y="1"/>
                  </a:cubicBezTo>
                  <a:cubicBezTo>
                    <a:pt x="358" y="1"/>
                    <a:pt x="343" y="0"/>
                    <a:pt x="329" y="0"/>
                  </a:cubicBezTo>
                  <a:cubicBezTo>
                    <a:pt x="313" y="1"/>
                    <a:pt x="292" y="1"/>
                    <a:pt x="281" y="3"/>
                  </a:cubicBezTo>
                  <a:cubicBezTo>
                    <a:pt x="274" y="3"/>
                    <a:pt x="267" y="4"/>
                    <a:pt x="261" y="5"/>
                  </a:cubicBezTo>
                  <a:cubicBezTo>
                    <a:pt x="169" y="17"/>
                    <a:pt x="88" y="52"/>
                    <a:pt x="16" y="110"/>
                  </a:cubicBezTo>
                  <a:cubicBezTo>
                    <a:pt x="11" y="114"/>
                    <a:pt x="5" y="119"/>
                    <a:pt x="0" y="124"/>
                  </a:cubicBezTo>
                  <a:lnTo>
                    <a:pt x="180" y="30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" name="Freeform 6"/>
            <p:cNvSpPr/>
            <p:nvPr/>
          </p:nvSpPr>
          <p:spPr bwMode="auto">
            <a:xfrm>
              <a:off x="1103313" y="2687638"/>
              <a:ext cx="6215062" cy="2019300"/>
            </a:xfrm>
            <a:custGeom>
              <a:avLst/>
              <a:gdLst>
                <a:gd name="T0" fmla="*/ 2147483646 w 2239"/>
                <a:gd name="T1" fmla="*/ 2147483646 h 726"/>
                <a:gd name="T2" fmla="*/ 2147483646 w 2239"/>
                <a:gd name="T3" fmla="*/ 2147483646 h 726"/>
                <a:gd name="T4" fmla="*/ 2147483646 w 2239"/>
                <a:gd name="T5" fmla="*/ 2147483646 h 726"/>
                <a:gd name="T6" fmla="*/ 2147483646 w 2239"/>
                <a:gd name="T7" fmla="*/ 2147483646 h 726"/>
                <a:gd name="T8" fmla="*/ 2147483646 w 2239"/>
                <a:gd name="T9" fmla="*/ 2147483646 h 726"/>
                <a:gd name="T10" fmla="*/ 2147483646 w 2239"/>
                <a:gd name="T11" fmla="*/ 2147483646 h 726"/>
                <a:gd name="T12" fmla="*/ 2147483646 w 2239"/>
                <a:gd name="T13" fmla="*/ 2147483646 h 726"/>
                <a:gd name="T14" fmla="*/ 2147483646 w 2239"/>
                <a:gd name="T15" fmla="*/ 0 h 726"/>
                <a:gd name="T16" fmla="*/ 2147483646 w 2239"/>
                <a:gd name="T17" fmla="*/ 2147483646 h 726"/>
                <a:gd name="T18" fmla="*/ 2147483646 w 2239"/>
                <a:gd name="T19" fmla="*/ 2147483646 h 726"/>
                <a:gd name="T20" fmla="*/ 2147483646 w 2239"/>
                <a:gd name="T21" fmla="*/ 2147483646 h 726"/>
                <a:gd name="T22" fmla="*/ 2147483646 w 2239"/>
                <a:gd name="T23" fmla="*/ 2147483646 h 726"/>
                <a:gd name="T24" fmla="*/ 0 w 2239"/>
                <a:gd name="T25" fmla="*/ 2147483646 h 726"/>
                <a:gd name="T26" fmla="*/ 0 w 2239"/>
                <a:gd name="T27" fmla="*/ 2147483646 h 726"/>
                <a:gd name="T28" fmla="*/ 2147483646 w 2239"/>
                <a:gd name="T29" fmla="*/ 2147483646 h 726"/>
                <a:gd name="T30" fmla="*/ 2147483646 w 2239"/>
                <a:gd name="T31" fmla="*/ 2147483646 h 726"/>
                <a:gd name="T32" fmla="*/ 2147483646 w 2239"/>
                <a:gd name="T33" fmla="*/ 2147483646 h 726"/>
                <a:gd name="T34" fmla="*/ 2147483646 w 2239"/>
                <a:gd name="T35" fmla="*/ 2147483646 h 726"/>
                <a:gd name="T36" fmla="*/ 2147483646 w 2239"/>
                <a:gd name="T37" fmla="*/ 2147483646 h 726"/>
                <a:gd name="T38" fmla="*/ 2147483646 w 2239"/>
                <a:gd name="T39" fmla="*/ 2147483646 h 726"/>
                <a:gd name="T40" fmla="*/ 2147483646 w 2239"/>
                <a:gd name="T41" fmla="*/ 2147483646 h 726"/>
                <a:gd name="T42" fmla="*/ 2147483646 w 2239"/>
                <a:gd name="T43" fmla="*/ 2147483646 h 726"/>
                <a:gd name="T44" fmla="*/ 2147483646 w 2239"/>
                <a:gd name="T45" fmla="*/ 2147483646 h 726"/>
                <a:gd name="T46" fmla="*/ 2147483646 w 2239"/>
                <a:gd name="T47" fmla="*/ 2147483646 h 726"/>
                <a:gd name="T48" fmla="*/ 2147483646 w 2239"/>
                <a:gd name="T49" fmla="*/ 2147483646 h 726"/>
                <a:gd name="T50" fmla="*/ 2147483646 w 2239"/>
                <a:gd name="T51" fmla="*/ 2147483646 h 726"/>
                <a:gd name="T52" fmla="*/ 2147483646 w 2239"/>
                <a:gd name="T53" fmla="*/ 2147483646 h 726"/>
                <a:gd name="T54" fmla="*/ 2147483646 w 2239"/>
                <a:gd name="T55" fmla="*/ 2147483646 h 726"/>
                <a:gd name="T56" fmla="*/ 2147483646 w 2239"/>
                <a:gd name="T57" fmla="*/ 2147483646 h 726"/>
                <a:gd name="T58" fmla="*/ 2147483646 w 2239"/>
                <a:gd name="T59" fmla="*/ 2147483646 h 726"/>
                <a:gd name="T60" fmla="*/ 2147483646 w 2239"/>
                <a:gd name="T61" fmla="*/ 2147483646 h 726"/>
                <a:gd name="T62" fmla="*/ 2147483646 w 2239"/>
                <a:gd name="T63" fmla="*/ 2147483646 h 726"/>
                <a:gd name="T64" fmla="*/ 2147483646 w 2239"/>
                <a:gd name="T65" fmla="*/ 2147483646 h 726"/>
                <a:gd name="T66" fmla="*/ 2147483646 w 2239"/>
                <a:gd name="T67" fmla="*/ 2147483646 h 726"/>
                <a:gd name="T68" fmla="*/ 2147483646 w 2239"/>
                <a:gd name="T69" fmla="*/ 2147483646 h 726"/>
                <a:gd name="T70" fmla="*/ 2147483646 w 2239"/>
                <a:gd name="T71" fmla="*/ 2147483646 h 726"/>
                <a:gd name="T72" fmla="*/ 2147483646 w 2239"/>
                <a:gd name="T73" fmla="*/ 2147483646 h 7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39" h="726">
                  <a:moveTo>
                    <a:pt x="1927" y="472"/>
                  </a:moveTo>
                  <a:cubicBezTo>
                    <a:pt x="1931" y="483"/>
                    <a:pt x="1935" y="493"/>
                    <a:pt x="1939" y="503"/>
                  </a:cubicBezTo>
                  <a:cubicBezTo>
                    <a:pt x="1966" y="568"/>
                    <a:pt x="2005" y="622"/>
                    <a:pt x="2054" y="667"/>
                  </a:cubicBezTo>
                  <a:cubicBezTo>
                    <a:pt x="2239" y="482"/>
                    <a:pt x="2239" y="482"/>
                    <a:pt x="2239" y="482"/>
                  </a:cubicBezTo>
                  <a:cubicBezTo>
                    <a:pt x="2227" y="471"/>
                    <a:pt x="2216" y="459"/>
                    <a:pt x="2206" y="445"/>
                  </a:cubicBezTo>
                  <a:cubicBezTo>
                    <a:pt x="2177" y="407"/>
                    <a:pt x="2165" y="363"/>
                    <a:pt x="2169" y="316"/>
                  </a:cubicBezTo>
                  <a:cubicBezTo>
                    <a:pt x="2173" y="259"/>
                    <a:pt x="2196" y="213"/>
                    <a:pt x="2234" y="180"/>
                  </a:cubicBezTo>
                  <a:cubicBezTo>
                    <a:pt x="2054" y="0"/>
                    <a:pt x="2054" y="0"/>
                    <a:pt x="2054" y="0"/>
                  </a:cubicBezTo>
                  <a:cubicBezTo>
                    <a:pt x="1991" y="59"/>
                    <a:pt x="1941" y="140"/>
                    <a:pt x="1933" y="177"/>
                  </a:cubicBezTo>
                  <a:cubicBezTo>
                    <a:pt x="1933" y="178"/>
                    <a:pt x="1932" y="207"/>
                    <a:pt x="1874" y="208"/>
                  </a:cubicBezTo>
                  <a:cubicBezTo>
                    <a:pt x="1491" y="211"/>
                    <a:pt x="544" y="208"/>
                    <a:pt x="87" y="208"/>
                  </a:cubicBezTo>
                  <a:cubicBezTo>
                    <a:pt x="64" y="208"/>
                    <a:pt x="42" y="217"/>
                    <a:pt x="26" y="234"/>
                  </a:cubicBezTo>
                  <a:cubicBezTo>
                    <a:pt x="9" y="250"/>
                    <a:pt x="0" y="272"/>
                    <a:pt x="0" y="29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78"/>
                    <a:pt x="9" y="400"/>
                    <a:pt x="26" y="417"/>
                  </a:cubicBezTo>
                  <a:cubicBezTo>
                    <a:pt x="42" y="433"/>
                    <a:pt x="64" y="442"/>
                    <a:pt x="87" y="442"/>
                  </a:cubicBezTo>
                  <a:cubicBezTo>
                    <a:pt x="100" y="442"/>
                    <a:pt x="113" y="442"/>
                    <a:pt x="127" y="442"/>
                  </a:cubicBezTo>
                  <a:cubicBezTo>
                    <a:pt x="140" y="442"/>
                    <a:pt x="152" y="447"/>
                    <a:pt x="161" y="456"/>
                  </a:cubicBezTo>
                  <a:cubicBezTo>
                    <a:pt x="171" y="465"/>
                    <a:pt x="176" y="478"/>
                    <a:pt x="176" y="491"/>
                  </a:cubicBezTo>
                  <a:cubicBezTo>
                    <a:pt x="176" y="569"/>
                    <a:pt x="176" y="569"/>
                    <a:pt x="176" y="569"/>
                  </a:cubicBezTo>
                  <a:cubicBezTo>
                    <a:pt x="176" y="596"/>
                    <a:pt x="198" y="618"/>
                    <a:pt x="224" y="618"/>
                  </a:cubicBezTo>
                  <a:cubicBezTo>
                    <a:pt x="242" y="618"/>
                    <a:pt x="242" y="618"/>
                    <a:pt x="242" y="618"/>
                  </a:cubicBezTo>
                  <a:cubicBezTo>
                    <a:pt x="269" y="618"/>
                    <a:pt x="291" y="640"/>
                    <a:pt x="291" y="667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291" y="691"/>
                    <a:pt x="296" y="703"/>
                    <a:pt x="305" y="712"/>
                  </a:cubicBezTo>
                  <a:cubicBezTo>
                    <a:pt x="314" y="721"/>
                    <a:pt x="327" y="726"/>
                    <a:pt x="340" y="726"/>
                  </a:cubicBezTo>
                  <a:cubicBezTo>
                    <a:pt x="455" y="726"/>
                    <a:pt x="455" y="726"/>
                    <a:pt x="455" y="726"/>
                  </a:cubicBezTo>
                  <a:cubicBezTo>
                    <a:pt x="482" y="726"/>
                    <a:pt x="504" y="704"/>
                    <a:pt x="504" y="677"/>
                  </a:cubicBezTo>
                  <a:cubicBezTo>
                    <a:pt x="504" y="667"/>
                    <a:pt x="504" y="667"/>
                    <a:pt x="504" y="667"/>
                  </a:cubicBezTo>
                  <a:cubicBezTo>
                    <a:pt x="504" y="640"/>
                    <a:pt x="526" y="618"/>
                    <a:pt x="553" y="618"/>
                  </a:cubicBezTo>
                  <a:cubicBezTo>
                    <a:pt x="570" y="618"/>
                    <a:pt x="570" y="618"/>
                    <a:pt x="570" y="618"/>
                  </a:cubicBezTo>
                  <a:cubicBezTo>
                    <a:pt x="583" y="618"/>
                    <a:pt x="596" y="613"/>
                    <a:pt x="605" y="603"/>
                  </a:cubicBezTo>
                  <a:cubicBezTo>
                    <a:pt x="614" y="594"/>
                    <a:pt x="619" y="582"/>
                    <a:pt x="619" y="569"/>
                  </a:cubicBezTo>
                  <a:cubicBezTo>
                    <a:pt x="619" y="491"/>
                    <a:pt x="619" y="491"/>
                    <a:pt x="619" y="491"/>
                  </a:cubicBezTo>
                  <a:cubicBezTo>
                    <a:pt x="619" y="464"/>
                    <a:pt x="641" y="442"/>
                    <a:pt x="668" y="442"/>
                  </a:cubicBezTo>
                  <a:cubicBezTo>
                    <a:pt x="1092" y="442"/>
                    <a:pt x="1570" y="441"/>
                    <a:pt x="1797" y="441"/>
                  </a:cubicBezTo>
                  <a:cubicBezTo>
                    <a:pt x="1863" y="441"/>
                    <a:pt x="1922" y="455"/>
                    <a:pt x="1927" y="4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6821488" y="4017963"/>
              <a:ext cx="1836737" cy="884237"/>
            </a:xfrm>
            <a:custGeom>
              <a:avLst/>
              <a:gdLst>
                <a:gd name="T0" fmla="*/ 2147483646 w 662"/>
                <a:gd name="T1" fmla="*/ 0 h 318"/>
                <a:gd name="T2" fmla="*/ 2147483646 w 662"/>
                <a:gd name="T3" fmla="*/ 2147483646 h 318"/>
                <a:gd name="T4" fmla="*/ 2147483646 w 662"/>
                <a:gd name="T5" fmla="*/ 2147483646 h 318"/>
                <a:gd name="T6" fmla="*/ 2147483646 w 662"/>
                <a:gd name="T7" fmla="*/ 2147483646 h 318"/>
                <a:gd name="T8" fmla="*/ 0 w 662"/>
                <a:gd name="T9" fmla="*/ 2147483646 h 318"/>
                <a:gd name="T10" fmla="*/ 2147483646 w 662"/>
                <a:gd name="T11" fmla="*/ 2147483646 h 318"/>
                <a:gd name="T12" fmla="*/ 2147483646 w 662"/>
                <a:gd name="T13" fmla="*/ 2147483646 h 318"/>
                <a:gd name="T14" fmla="*/ 2147483646 w 662"/>
                <a:gd name="T15" fmla="*/ 2147483646 h 318"/>
                <a:gd name="T16" fmla="*/ 2147483646 w 662"/>
                <a:gd name="T17" fmla="*/ 2147483646 h 318"/>
                <a:gd name="T18" fmla="*/ 2147483646 w 662"/>
                <a:gd name="T19" fmla="*/ 2147483646 h 318"/>
                <a:gd name="T20" fmla="*/ 2147483646 w 662"/>
                <a:gd name="T21" fmla="*/ 2147483646 h 318"/>
                <a:gd name="T22" fmla="*/ 2147483646 w 662"/>
                <a:gd name="T23" fmla="*/ 2147483646 h 318"/>
                <a:gd name="T24" fmla="*/ 2147483646 w 662"/>
                <a:gd name="T25" fmla="*/ 0 h 3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2" h="318">
                  <a:moveTo>
                    <a:pt x="472" y="0"/>
                  </a:moveTo>
                  <a:cubicBezTo>
                    <a:pt x="467" y="6"/>
                    <a:pt x="461" y="11"/>
                    <a:pt x="454" y="15"/>
                  </a:cubicBezTo>
                  <a:cubicBezTo>
                    <a:pt x="416" y="44"/>
                    <a:pt x="372" y="57"/>
                    <a:pt x="318" y="58"/>
                  </a:cubicBezTo>
                  <a:cubicBezTo>
                    <a:pt x="269" y="56"/>
                    <a:pt x="223" y="41"/>
                    <a:pt x="185" y="9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30" y="221"/>
                    <a:pt x="65" y="244"/>
                    <a:pt x="103" y="264"/>
                  </a:cubicBezTo>
                  <a:cubicBezTo>
                    <a:pt x="163" y="295"/>
                    <a:pt x="226" y="312"/>
                    <a:pt x="294" y="316"/>
                  </a:cubicBezTo>
                  <a:cubicBezTo>
                    <a:pt x="295" y="316"/>
                    <a:pt x="296" y="316"/>
                    <a:pt x="297" y="317"/>
                  </a:cubicBezTo>
                  <a:cubicBezTo>
                    <a:pt x="299" y="317"/>
                    <a:pt x="313" y="317"/>
                    <a:pt x="329" y="317"/>
                  </a:cubicBezTo>
                  <a:cubicBezTo>
                    <a:pt x="344" y="318"/>
                    <a:pt x="365" y="316"/>
                    <a:pt x="376" y="315"/>
                  </a:cubicBezTo>
                  <a:cubicBezTo>
                    <a:pt x="383" y="314"/>
                    <a:pt x="390" y="314"/>
                    <a:pt x="396" y="313"/>
                  </a:cubicBezTo>
                  <a:cubicBezTo>
                    <a:pt x="498" y="299"/>
                    <a:pt x="587" y="258"/>
                    <a:pt x="662" y="190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rgbClr val="FFBC0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8148638" y="2698750"/>
              <a:ext cx="927100" cy="1830388"/>
            </a:xfrm>
            <a:custGeom>
              <a:avLst/>
              <a:gdLst>
                <a:gd name="T0" fmla="*/ 2147483646 w 334"/>
                <a:gd name="T1" fmla="*/ 2147483646 h 658"/>
                <a:gd name="T2" fmla="*/ 2147483646 w 334"/>
                <a:gd name="T3" fmla="*/ 2147483646 h 658"/>
                <a:gd name="T4" fmla="*/ 2147483646 w 334"/>
                <a:gd name="T5" fmla="*/ 2147483646 h 658"/>
                <a:gd name="T6" fmla="*/ 2147483646 w 334"/>
                <a:gd name="T7" fmla="*/ 0 h 658"/>
                <a:gd name="T8" fmla="*/ 2147483646 w 334"/>
                <a:gd name="T9" fmla="*/ 2147483646 h 658"/>
                <a:gd name="T10" fmla="*/ 2147483646 w 334"/>
                <a:gd name="T11" fmla="*/ 2147483646 h 658"/>
                <a:gd name="T12" fmla="*/ 0 w 334"/>
                <a:gd name="T13" fmla="*/ 2147483646 h 658"/>
                <a:gd name="T14" fmla="*/ 2147483646 w 334"/>
                <a:gd name="T15" fmla="*/ 2147483646 h 658"/>
                <a:gd name="T16" fmla="*/ 2147483646 w 334"/>
                <a:gd name="T17" fmla="*/ 2147483646 h 658"/>
                <a:gd name="T18" fmla="*/ 2147483646 w 334"/>
                <a:gd name="T19" fmla="*/ 2147483646 h 658"/>
                <a:gd name="T20" fmla="*/ 2147483646 w 334"/>
                <a:gd name="T21" fmla="*/ 2147483646 h 658"/>
                <a:gd name="T22" fmla="*/ 2147483646 w 334"/>
                <a:gd name="T23" fmla="*/ 2147483646 h 658"/>
                <a:gd name="T24" fmla="*/ 2147483646 w 334"/>
                <a:gd name="T25" fmla="*/ 2147483646 h 658"/>
                <a:gd name="T26" fmla="*/ 2147483646 w 334"/>
                <a:gd name="T27" fmla="*/ 2147483646 h 6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658">
                  <a:moveTo>
                    <a:pt x="332" y="286"/>
                  </a:moveTo>
                  <a:cubicBezTo>
                    <a:pt x="331" y="279"/>
                    <a:pt x="330" y="274"/>
                    <a:pt x="329" y="267"/>
                  </a:cubicBezTo>
                  <a:cubicBezTo>
                    <a:pt x="318" y="185"/>
                    <a:pt x="285" y="111"/>
                    <a:pt x="232" y="46"/>
                  </a:cubicBezTo>
                  <a:cubicBezTo>
                    <a:pt x="218" y="30"/>
                    <a:pt x="204" y="15"/>
                    <a:pt x="190" y="0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33" y="212"/>
                    <a:pt x="51" y="246"/>
                    <a:pt x="58" y="287"/>
                  </a:cubicBezTo>
                  <a:cubicBezTo>
                    <a:pt x="71" y="360"/>
                    <a:pt x="50" y="421"/>
                    <a:pt x="0" y="469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1" y="657"/>
                    <a:pt x="192" y="656"/>
                    <a:pt x="193" y="655"/>
                  </a:cubicBezTo>
                  <a:cubicBezTo>
                    <a:pt x="261" y="590"/>
                    <a:pt x="306" y="512"/>
                    <a:pt x="325" y="419"/>
                  </a:cubicBezTo>
                  <a:cubicBezTo>
                    <a:pt x="329" y="401"/>
                    <a:pt x="330" y="382"/>
                    <a:pt x="333" y="364"/>
                  </a:cubicBezTo>
                  <a:cubicBezTo>
                    <a:pt x="333" y="363"/>
                    <a:pt x="333" y="362"/>
                    <a:pt x="333" y="360"/>
                  </a:cubicBezTo>
                  <a:cubicBezTo>
                    <a:pt x="334" y="359"/>
                    <a:pt x="334" y="345"/>
                    <a:pt x="334" y="330"/>
                  </a:cubicBezTo>
                  <a:cubicBezTo>
                    <a:pt x="334" y="316"/>
                    <a:pt x="333" y="296"/>
                    <a:pt x="332" y="2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" name="Group 16"/>
            <p:cNvGrpSpPr/>
            <p:nvPr/>
          </p:nvGrpSpPr>
          <p:grpSpPr>
            <a:xfrm>
              <a:off x="7541650" y="2452968"/>
              <a:ext cx="436617" cy="436617"/>
              <a:chOff x="5978526" y="4030663"/>
              <a:chExt cx="239713" cy="239713"/>
            </a:xfrm>
            <a:solidFill>
              <a:schemeClr val="bg1"/>
            </a:solidFill>
          </p:grpSpPr>
          <p:sp>
            <p:nvSpPr>
              <p:cNvPr id="8" name="Freeform 424"/>
              <p:cNvSpPr/>
              <p:nvPr/>
            </p:nvSpPr>
            <p:spPr bwMode="auto">
              <a:xfrm>
                <a:off x="6015038" y="4056063"/>
                <a:ext cx="26988" cy="26988"/>
              </a:xfrm>
              <a:custGeom>
                <a:avLst/>
                <a:gdLst>
                  <a:gd name="T0" fmla="*/ 6 w 7"/>
                  <a:gd name="T1" fmla="*/ 4 h 7"/>
                  <a:gd name="T2" fmla="*/ 4 w 7"/>
                  <a:gd name="T3" fmla="*/ 1 h 7"/>
                  <a:gd name="T4" fmla="*/ 1 w 7"/>
                  <a:gd name="T5" fmla="*/ 1 h 7"/>
                  <a:gd name="T6" fmla="*/ 1 w 7"/>
                  <a:gd name="T7" fmla="*/ 4 h 7"/>
                  <a:gd name="T8" fmla="*/ 4 w 7"/>
                  <a:gd name="T9" fmla="*/ 7 h 7"/>
                  <a:gd name="T10" fmla="*/ 6 w 7"/>
                  <a:gd name="T11" fmla="*/ 7 h 7"/>
                  <a:gd name="T12" fmla="*/ 6 w 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6" y="7"/>
                      <a:pt x="6" y="7"/>
                    </a:cubicBezTo>
                    <a:cubicBezTo>
                      <a:pt x="7" y="6"/>
                      <a:pt x="7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9" name="Freeform 425"/>
              <p:cNvSpPr/>
              <p:nvPr/>
            </p:nvSpPr>
            <p:spPr bwMode="auto">
              <a:xfrm>
                <a:off x="5978526" y="4135438"/>
                <a:ext cx="28575" cy="14288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0" name="Freeform 426"/>
              <p:cNvSpPr/>
              <p:nvPr/>
            </p:nvSpPr>
            <p:spPr bwMode="auto">
              <a:xfrm>
                <a:off x="6188076" y="4149725"/>
                <a:ext cx="30163" cy="15875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1" name="Freeform 427"/>
              <p:cNvSpPr/>
              <p:nvPr/>
            </p:nvSpPr>
            <p:spPr bwMode="auto">
              <a:xfrm>
                <a:off x="6165851" y="4067175"/>
                <a:ext cx="25400" cy="26988"/>
              </a:xfrm>
              <a:custGeom>
                <a:avLst/>
                <a:gdLst>
                  <a:gd name="T0" fmla="*/ 6 w 7"/>
                  <a:gd name="T1" fmla="*/ 1 h 7"/>
                  <a:gd name="T2" fmla="*/ 3 w 7"/>
                  <a:gd name="T3" fmla="*/ 1 h 7"/>
                  <a:gd name="T4" fmla="*/ 0 w 7"/>
                  <a:gd name="T5" fmla="*/ 4 h 7"/>
                  <a:gd name="T6" fmla="*/ 0 w 7"/>
                  <a:gd name="T7" fmla="*/ 6 h 7"/>
                  <a:gd name="T8" fmla="*/ 3 w 7"/>
                  <a:gd name="T9" fmla="*/ 6 h 7"/>
                  <a:gd name="T10" fmla="*/ 6 w 7"/>
                  <a:gd name="T11" fmla="*/ 4 h 7"/>
                  <a:gd name="T12" fmla="*/ 6 w 7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6"/>
                      <a:pt x="0" y="6"/>
                    </a:cubicBezTo>
                    <a:cubicBezTo>
                      <a:pt x="1" y="7"/>
                      <a:pt x="2" y="7"/>
                      <a:pt x="3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2" name="Freeform 428"/>
              <p:cNvSpPr/>
              <p:nvPr/>
            </p:nvSpPr>
            <p:spPr bwMode="auto">
              <a:xfrm>
                <a:off x="6097588" y="4030663"/>
                <a:ext cx="15875" cy="28575"/>
              </a:xfrm>
              <a:custGeom>
                <a:avLst/>
                <a:gdLst>
                  <a:gd name="T0" fmla="*/ 2 w 4"/>
                  <a:gd name="T1" fmla="*/ 8 h 8"/>
                  <a:gd name="T2" fmla="*/ 3 w 4"/>
                  <a:gd name="T3" fmla="*/ 7 h 8"/>
                  <a:gd name="T4" fmla="*/ 4 w 4"/>
                  <a:gd name="T5" fmla="*/ 6 h 8"/>
                  <a:gd name="T6" fmla="*/ 4 w 4"/>
                  <a:gd name="T7" fmla="*/ 2 h 8"/>
                  <a:gd name="T8" fmla="*/ 2 w 4"/>
                  <a:gd name="T9" fmla="*/ 0 h 8"/>
                  <a:gd name="T10" fmla="*/ 0 w 4"/>
                  <a:gd name="T11" fmla="*/ 1 h 8"/>
                  <a:gd name="T12" fmla="*/ 0 w 4"/>
                  <a:gd name="T13" fmla="*/ 2 h 8"/>
                  <a:gd name="T14" fmla="*/ 0 w 4"/>
                  <a:gd name="T15" fmla="*/ 6 h 8"/>
                  <a:gd name="T16" fmla="*/ 2 w 4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3" y="8"/>
                      <a:pt x="3" y="8"/>
                      <a:pt x="3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3" name="Freeform 429"/>
              <p:cNvSpPr>
                <a:spLocks noEditPoints="1"/>
              </p:cNvSpPr>
              <p:nvPr/>
            </p:nvSpPr>
            <p:spPr bwMode="auto">
              <a:xfrm>
                <a:off x="6037263" y="4089400"/>
                <a:ext cx="120650" cy="136525"/>
              </a:xfrm>
              <a:custGeom>
                <a:avLst/>
                <a:gdLst>
                  <a:gd name="T0" fmla="*/ 16 w 32"/>
                  <a:gd name="T1" fmla="*/ 0 h 36"/>
                  <a:gd name="T2" fmla="*/ 0 w 32"/>
                  <a:gd name="T3" fmla="*/ 16 h 36"/>
                  <a:gd name="T4" fmla="*/ 8 w 32"/>
                  <a:gd name="T5" fmla="*/ 30 h 36"/>
                  <a:gd name="T6" fmla="*/ 8 w 32"/>
                  <a:gd name="T7" fmla="*/ 36 h 36"/>
                  <a:gd name="T8" fmla="*/ 24 w 32"/>
                  <a:gd name="T9" fmla="*/ 36 h 36"/>
                  <a:gd name="T10" fmla="*/ 24 w 32"/>
                  <a:gd name="T11" fmla="*/ 30 h 36"/>
                  <a:gd name="T12" fmla="*/ 32 w 32"/>
                  <a:gd name="T13" fmla="*/ 16 h 36"/>
                  <a:gd name="T14" fmla="*/ 16 w 32"/>
                  <a:gd name="T15" fmla="*/ 0 h 36"/>
                  <a:gd name="T16" fmla="*/ 22 w 32"/>
                  <a:gd name="T17" fmla="*/ 26 h 36"/>
                  <a:gd name="T18" fmla="*/ 20 w 32"/>
                  <a:gd name="T19" fmla="*/ 27 h 36"/>
                  <a:gd name="T20" fmla="*/ 20 w 32"/>
                  <a:gd name="T21" fmla="*/ 30 h 36"/>
                  <a:gd name="T22" fmla="*/ 20 w 32"/>
                  <a:gd name="T23" fmla="*/ 32 h 36"/>
                  <a:gd name="T24" fmla="*/ 12 w 32"/>
                  <a:gd name="T25" fmla="*/ 32 h 36"/>
                  <a:gd name="T26" fmla="*/ 12 w 32"/>
                  <a:gd name="T27" fmla="*/ 30 h 36"/>
                  <a:gd name="T28" fmla="*/ 12 w 32"/>
                  <a:gd name="T29" fmla="*/ 27 h 36"/>
                  <a:gd name="T30" fmla="*/ 10 w 32"/>
                  <a:gd name="T31" fmla="*/ 26 h 36"/>
                  <a:gd name="T32" fmla="*/ 4 w 32"/>
                  <a:gd name="T33" fmla="*/ 16 h 36"/>
                  <a:gd name="T34" fmla="*/ 16 w 32"/>
                  <a:gd name="T35" fmla="*/ 4 h 36"/>
                  <a:gd name="T36" fmla="*/ 28 w 32"/>
                  <a:gd name="T37" fmla="*/ 16 h 36"/>
                  <a:gd name="T38" fmla="*/ 22 w 32"/>
                  <a:gd name="T3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6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2"/>
                      <a:pt x="3" y="27"/>
                      <a:pt x="8" y="30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9" y="27"/>
                      <a:pt x="32" y="22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22" y="26"/>
                    </a:move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6" y="24"/>
                      <a:pt x="4" y="20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0"/>
                      <a:pt x="26" y="24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4" name="Freeform 430"/>
              <p:cNvSpPr/>
              <p:nvPr/>
            </p:nvSpPr>
            <p:spPr bwMode="auto">
              <a:xfrm>
                <a:off x="6067426" y="4240213"/>
                <a:ext cx="60325" cy="30163"/>
              </a:xfrm>
              <a:custGeom>
                <a:avLst/>
                <a:gdLst>
                  <a:gd name="T0" fmla="*/ 0 w 16"/>
                  <a:gd name="T1" fmla="*/ 4 h 8"/>
                  <a:gd name="T2" fmla="*/ 4 w 16"/>
                  <a:gd name="T3" fmla="*/ 4 h 8"/>
                  <a:gd name="T4" fmla="*/ 4 w 16"/>
                  <a:gd name="T5" fmla="*/ 4 h 8"/>
                  <a:gd name="T6" fmla="*/ 8 w 16"/>
                  <a:gd name="T7" fmla="*/ 8 h 8"/>
                  <a:gd name="T8" fmla="*/ 12 w 16"/>
                  <a:gd name="T9" fmla="*/ 4 h 8"/>
                  <a:gd name="T10" fmla="*/ 12 w 16"/>
                  <a:gd name="T11" fmla="*/ 4 h 8"/>
                  <a:gd name="T12" fmla="*/ 16 w 16"/>
                  <a:gd name="T13" fmla="*/ 4 h 8"/>
                  <a:gd name="T14" fmla="*/ 16 w 16"/>
                  <a:gd name="T15" fmla="*/ 0 h 8"/>
                  <a:gd name="T16" fmla="*/ 0 w 16"/>
                  <a:gd name="T17" fmla="*/ 0 h 8"/>
                  <a:gd name="T18" fmla="*/ 0 w 16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">
                    <a:moveTo>
                      <a:pt x="0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6" y="8"/>
                      <a:pt x="8" y="8"/>
                    </a:cubicBezTo>
                    <a:cubicBezTo>
                      <a:pt x="10" y="8"/>
                      <a:pt x="12" y="6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 rot="2700000">
              <a:off x="7616002" y="4313175"/>
              <a:ext cx="287901" cy="501715"/>
              <a:chOff x="4732338" y="4783138"/>
              <a:chExt cx="703263" cy="1225550"/>
            </a:xfrm>
            <a:solidFill>
              <a:schemeClr val="bg1"/>
            </a:solidFill>
          </p:grpSpPr>
          <p:sp>
            <p:nvSpPr>
              <p:cNvPr id="16" name="Freeform 30"/>
              <p:cNvSpPr>
                <a:spLocks noEditPoints="1"/>
              </p:cNvSpPr>
              <p:nvPr/>
            </p:nvSpPr>
            <p:spPr bwMode="auto">
              <a:xfrm>
                <a:off x="4732338" y="4783138"/>
                <a:ext cx="703263" cy="1173163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7" name="Freeform 31"/>
              <p:cNvSpPr>
                <a:spLocks noEditPoints="1"/>
              </p:cNvSpPr>
              <p:nvPr/>
            </p:nvSpPr>
            <p:spPr bwMode="auto">
              <a:xfrm>
                <a:off x="4960938" y="5127626"/>
                <a:ext cx="244475" cy="241300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  <p:sp>
            <p:nvSpPr>
              <p:cNvPr id="18" name="Freeform 32"/>
              <p:cNvSpPr>
                <a:spLocks noEditPoints="1"/>
              </p:cNvSpPr>
              <p:nvPr/>
            </p:nvSpPr>
            <p:spPr bwMode="auto">
              <a:xfrm>
                <a:off x="4973638" y="5649913"/>
                <a:ext cx="225425" cy="358775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ea typeface="+mn-ea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7318375" y="1068070"/>
              <a:ext cx="82359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879590" y="1673225"/>
              <a:ext cx="177927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成绩构成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460615" y="5080635"/>
              <a:ext cx="77660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600928" y="5694680"/>
              <a:ext cx="2534920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</a:t>
              </a: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成绩分析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9FFD"/>
            </a:gs>
            <a:gs pos="100000">
              <a:srgbClr val="6B48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232229" y="-311594"/>
            <a:ext cx="12729029" cy="45085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168124" y="650995"/>
            <a:ext cx="185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成绩构成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839469" y="1365130"/>
            <a:ext cx="2227264" cy="222726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  <a:effectLst>
            <a:outerShdw blurRad="63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8"/>
          <p:cNvSpPr txBox="1">
            <a:spLocks noChangeArrowheads="1"/>
          </p:cNvSpPr>
          <p:nvPr/>
        </p:nvSpPr>
        <p:spPr bwMode="auto">
          <a:xfrm>
            <a:off x="1237377" y="1940152"/>
            <a:ext cx="14314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总成绩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148315" y="1763752"/>
            <a:ext cx="1326796" cy="132556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  <a:effectLst>
            <a:outerShdw blurRad="63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17"/>
          <p:cNvSpPr txBox="1">
            <a:spLocks noChangeArrowheads="1"/>
          </p:cNvSpPr>
          <p:nvPr/>
        </p:nvSpPr>
        <p:spPr bwMode="auto">
          <a:xfrm>
            <a:off x="3485198" y="3244476"/>
            <a:ext cx="2817495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在线学习包含在线视频的观看及每个章节的章节测试。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35763" y="1763752"/>
            <a:ext cx="1325562" cy="132556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  <a:effectLst>
            <a:outerShdw blurRad="63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26"/>
          <p:cNvSpPr txBox="1">
            <a:spLocks noChangeArrowheads="1"/>
          </p:cNvSpPr>
          <p:nvPr/>
        </p:nvSpPr>
        <p:spPr bwMode="auto">
          <a:xfrm>
            <a:off x="6545263" y="3244476"/>
            <a:ext cx="2345372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根据老师通知参加对应见面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课和见面课测试获取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27"/>
          <p:cNvSpPr txBox="1">
            <a:spLocks noChangeArrowheads="1"/>
          </p:cNvSpPr>
          <p:nvPr/>
        </p:nvSpPr>
        <p:spPr bwMode="auto">
          <a:xfrm>
            <a:off x="6794183" y="2067599"/>
            <a:ext cx="12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随堂测试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323388" y="1763752"/>
            <a:ext cx="1325562" cy="1325562"/>
          </a:xfrm>
          <a:prstGeom prst="ellips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  <a:effectLst>
            <a:outerShdw blurRad="63500" sx="101000" sy="101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35"/>
          <p:cNvSpPr txBox="1">
            <a:spLocks noChangeArrowheads="1"/>
          </p:cNvSpPr>
          <p:nvPr/>
        </p:nvSpPr>
        <p:spPr bwMode="auto">
          <a:xfrm>
            <a:off x="9133205" y="3260057"/>
            <a:ext cx="2008188" cy="70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期末考试需在规定的时间内完成。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36"/>
          <p:cNvSpPr txBox="1">
            <a:spLocks noChangeArrowheads="1"/>
          </p:cNvSpPr>
          <p:nvPr/>
        </p:nvSpPr>
        <p:spPr bwMode="auto">
          <a:xfrm>
            <a:off x="9351328" y="2227619"/>
            <a:ext cx="12700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等于号 1"/>
          <p:cNvSpPr/>
          <p:nvPr/>
        </p:nvSpPr>
        <p:spPr>
          <a:xfrm>
            <a:off x="3283585" y="2375574"/>
            <a:ext cx="494030" cy="386715"/>
          </a:xfrm>
          <a:prstGeom prst="mathEqual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3932555" y="2040890"/>
            <a:ext cx="17018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章节测试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加号 14"/>
          <p:cNvSpPr/>
          <p:nvPr/>
        </p:nvSpPr>
        <p:spPr>
          <a:xfrm>
            <a:off x="5926455" y="2392084"/>
            <a:ext cx="395605" cy="386715"/>
          </a:xfrm>
          <a:prstGeom prst="mathPlus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加号 15"/>
          <p:cNvSpPr/>
          <p:nvPr/>
        </p:nvSpPr>
        <p:spPr>
          <a:xfrm>
            <a:off x="8495030" y="2346999"/>
            <a:ext cx="395605" cy="386715"/>
          </a:xfrm>
          <a:prstGeom prst="mathPlus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0800000">
            <a:off x="5879440" y="0"/>
            <a:ext cx="433121" cy="373380"/>
          </a:xfrm>
          <a:prstGeom prst="triangl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29737" y="4571146"/>
            <a:ext cx="11030426" cy="2047875"/>
            <a:chOff x="698500" y="4524854"/>
            <a:chExt cx="11030426" cy="2047875"/>
          </a:xfrm>
        </p:grpSpPr>
        <p:sp>
          <p:nvSpPr>
            <p:cNvPr id="18" name="文本框 17"/>
            <p:cNvSpPr txBox="1"/>
            <p:nvPr/>
          </p:nvSpPr>
          <p:spPr>
            <a:xfrm>
              <a:off x="698500" y="4668047"/>
              <a:ext cx="779653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提示：每门课程的成绩比例都不一致，具体比例：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30000"/>
                </a:lnSpc>
                <a:buFont typeface="Wingdings" panose="05000000000000000000" charset="0"/>
                <a:buChar char=""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Web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端可点击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我的学堂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”-“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成绩评定标准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进行查看；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30000"/>
                </a:lnSpc>
                <a:buFont typeface="Wingdings" panose="05000000000000000000" charset="0"/>
                <a:buChar char=""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App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端可点击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成绩分析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”-“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成绩规则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进行查看。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243411" y="4524854"/>
              <a:ext cx="3485515" cy="2047875"/>
            </a:xfrm>
            <a:prstGeom prst="rect">
              <a:avLst/>
            </a:prstGeom>
          </p:spPr>
        </p:pic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6" y="2261272"/>
            <a:ext cx="10699749" cy="54900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37524" y="650995"/>
            <a:ext cx="371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学习分析（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10800000">
            <a:off x="5879440" y="0"/>
            <a:ext cx="433121" cy="373380"/>
          </a:xfrm>
          <a:prstGeom prst="triangl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8832" y="2738646"/>
            <a:ext cx="9094336" cy="4756366"/>
          </a:xfrm>
          <a:prstGeom prst="rect">
            <a:avLst/>
          </a:prstGeom>
          <a:solidFill>
            <a:srgbClr val="FFFFFF">
              <a:shade val="85000"/>
            </a:srgbClr>
          </a:solidFill>
          <a:ln w="15875" cap="sq">
            <a:noFill/>
            <a:miter lim="800000"/>
            <a:headEnd/>
            <a:tailEnd/>
          </a:ln>
          <a:effectLst/>
        </p:spPr>
      </p:pic>
      <p:sp>
        <p:nvSpPr>
          <p:cNvPr id="5" name="内容占位符 5"/>
          <p:cNvSpPr txBox="1"/>
          <p:nvPr/>
        </p:nvSpPr>
        <p:spPr>
          <a:xfrm>
            <a:off x="962535" y="1398882"/>
            <a:ext cx="10266929" cy="3321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学习分析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可查阅自己的具体的学习情况，包括排名，成绩规则，目前成绩等信息。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1526538" y="2690401"/>
            <a:ext cx="2226498" cy="222649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710272" y="993917"/>
            <a:ext cx="2771457" cy="923330"/>
            <a:chOff x="4391343" y="436933"/>
            <a:chExt cx="2771457" cy="923330"/>
          </a:xfrm>
        </p:grpSpPr>
        <p:sp>
          <p:nvSpPr>
            <p:cNvPr id="3" name="文本框 6"/>
            <p:cNvSpPr txBox="1">
              <a:spLocks noChangeArrowheads="1"/>
            </p:cNvSpPr>
            <p:nvPr/>
          </p:nvSpPr>
          <p:spPr bwMode="auto">
            <a:xfrm>
              <a:off x="4391343" y="436933"/>
              <a:ext cx="82105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5400" dirty="0">
                  <a:solidFill>
                    <a:schemeClr val="bg1"/>
                  </a:solidFill>
                  <a:effectLst>
                    <a:outerShdw blurRad="63500" sx="101000" sy="101000" algn="ctr" rotWithShape="0">
                      <a:prstClr val="black">
                        <a:alpha val="25000"/>
                      </a:prstClr>
                    </a:outerShdw>
                  </a:effectLst>
                  <a:latin typeface="Impact" panose="020B0806030902050204" pitchFamily="34" charset="0"/>
                  <a:ea typeface="宋体" panose="02010600030101010101" pitchFamily="2" charset="-122"/>
                  <a:sym typeface="+mn-ea"/>
                </a:rPr>
                <a:t>01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25000"/>
                    </a:prstClr>
                  </a:outerShdw>
                </a:effectLst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290498" y="596325"/>
              <a:ext cx="1872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登录问题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等腰三角形 5"/>
          <p:cNvSpPr/>
          <p:nvPr/>
        </p:nvSpPr>
        <p:spPr>
          <a:xfrm rot="10800000">
            <a:off x="5827486" y="0"/>
            <a:ext cx="537028" cy="4369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690916" y="2854780"/>
            <a:ext cx="1897742" cy="1897740"/>
            <a:chOff x="1328058" y="3211968"/>
            <a:chExt cx="1897742" cy="1897740"/>
          </a:xfrm>
        </p:grpSpPr>
        <p:sp>
          <p:nvSpPr>
            <p:cNvPr id="11" name="椭圆 10"/>
            <p:cNvSpPr/>
            <p:nvPr/>
          </p:nvSpPr>
          <p:spPr>
            <a:xfrm>
              <a:off x="1328058" y="3211968"/>
              <a:ext cx="1897742" cy="18977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45092" y="3834946"/>
              <a:ext cx="1463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新用户</a:t>
              </a:r>
              <a:endPara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87506" y="2854780"/>
            <a:ext cx="1897742" cy="1897740"/>
            <a:chOff x="1328058" y="3211968"/>
            <a:chExt cx="1897742" cy="1897740"/>
          </a:xfrm>
        </p:grpSpPr>
        <p:sp>
          <p:nvSpPr>
            <p:cNvPr id="17" name="椭圆 16"/>
            <p:cNvSpPr/>
            <p:nvPr/>
          </p:nvSpPr>
          <p:spPr>
            <a:xfrm>
              <a:off x="1328058" y="3211968"/>
              <a:ext cx="1897742" cy="18977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45092" y="3834946"/>
              <a:ext cx="14636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gradFill>
                    <a:gsLst>
                      <a:gs pos="42000">
                        <a:srgbClr val="6455ED"/>
                      </a:gs>
                      <a:gs pos="1000">
                        <a:srgbClr val="8022E2"/>
                      </a:gs>
                      <a:gs pos="82000">
                        <a:srgbClr val="3C9FFD"/>
                      </a:gs>
                    </a:gsLst>
                    <a:lin ang="18900000" scaled="1"/>
                  </a:gra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老用户</a:t>
              </a:r>
              <a:endPara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椭圆 19"/>
          <p:cNvSpPr/>
          <p:nvPr/>
        </p:nvSpPr>
        <p:spPr>
          <a:xfrm>
            <a:off x="8386308" y="2854780"/>
            <a:ext cx="1897742" cy="18977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760051" y="3303822"/>
            <a:ext cx="1150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常见</a:t>
            </a:r>
            <a:endParaRPr lang="en-US" altLang="zh-CN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23128" y="2690401"/>
            <a:ext cx="2226498" cy="222649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221930" y="2690401"/>
            <a:ext cx="2226498" cy="222649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手动输入 8"/>
          <p:cNvSpPr/>
          <p:nvPr/>
        </p:nvSpPr>
        <p:spPr>
          <a:xfrm>
            <a:off x="0" y="4368800"/>
            <a:ext cx="12192000" cy="2489200"/>
          </a:xfrm>
          <a:prstGeom prst="flowChartManualInpu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26424" y="650995"/>
            <a:ext cx="353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成绩分析（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10800000">
            <a:off x="5879440" y="0"/>
            <a:ext cx="433121" cy="373380"/>
          </a:xfrm>
          <a:prstGeom prst="triangle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18744"/>
          <a:stretch>
            <a:fillRect/>
          </a:stretch>
        </p:blipFill>
        <p:spPr>
          <a:xfrm>
            <a:off x="5117148" y="1930400"/>
            <a:ext cx="2895600" cy="4245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21304"/>
          <a:stretch>
            <a:fillRect/>
          </a:stretch>
        </p:blipFill>
        <p:spPr>
          <a:xfrm>
            <a:off x="8672269" y="1930400"/>
            <a:ext cx="2995295" cy="4245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内容占位符 5"/>
          <p:cNvSpPr txBox="1"/>
          <p:nvPr/>
        </p:nvSpPr>
        <p:spPr>
          <a:xfrm>
            <a:off x="524436" y="1904997"/>
            <a:ext cx="3933190" cy="3321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成绩分析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可查阅自己的具体的学习情况，包括成绩规则，目前成绩等信息。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1412" y="5457565"/>
            <a:ext cx="390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学分课，请务必重视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958261" y="1174536"/>
            <a:ext cx="3996607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700" dirty="0">
                <a:solidFill>
                  <a:schemeClr val="bg1"/>
                </a:solidFill>
                <a:effectLst>
                  <a:outerShdw blurRad="63500" sx="107000" sy="107000" algn="ctr" rotWithShape="0">
                    <a:prstClr val="black">
                      <a:alpha val="24000"/>
                    </a:prstClr>
                  </a:outerShdw>
                </a:effectLst>
                <a:latin typeface="Impact" panose="020B0806030902050204" pitchFamily="34" charset="0"/>
                <a:ea typeface="宋体" panose="02010600030101010101" pitchFamily="2" charset="-122"/>
              </a:rPr>
              <a:t>04</a:t>
            </a:r>
            <a:endParaRPr lang="zh-CN" altLang="en-US" sz="28700" dirty="0">
              <a:solidFill>
                <a:schemeClr val="bg1"/>
              </a:solidFill>
              <a:effectLst>
                <a:outerShdw blurRad="63500" sx="107000" sy="107000" algn="ctr" rotWithShape="0">
                  <a:prstClr val="black">
                    <a:alpha val="24000"/>
                  </a:prstClr>
                </a:outerShdw>
              </a:effectLst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rot="10800000" flipH="1">
            <a:off x="0" y="0"/>
            <a:ext cx="12192000" cy="685800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2"/>
          <p:cNvSpPr txBox="1"/>
          <p:nvPr/>
        </p:nvSpPr>
        <p:spPr>
          <a:xfrm>
            <a:off x="5188832" y="1631950"/>
            <a:ext cx="6826250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</a:t>
            </a:r>
            <a:endParaRPr lang="en-US" altLang="zh-CN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CN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endParaRPr lang="zh-CN" altLang="en-US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标题 2"/>
          <p:cNvSpPr txBox="1"/>
          <p:nvPr/>
        </p:nvSpPr>
        <p:spPr>
          <a:xfrm>
            <a:off x="8011958" y="3374906"/>
            <a:ext cx="2681288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</a:t>
            </a:r>
            <a:endParaRPr lang="en-US" altLang="zh-CN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CN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</a:t>
            </a:r>
            <a:endParaRPr lang="zh-CN" altLang="en-US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标题 2"/>
          <p:cNvSpPr txBox="1"/>
          <p:nvPr/>
        </p:nvSpPr>
        <p:spPr>
          <a:xfrm>
            <a:off x="5776632" y="1385768"/>
            <a:ext cx="6826250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altLang="zh-CN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CN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间</a:t>
            </a:r>
            <a:endParaRPr lang="en-US" altLang="zh-CN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CN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endParaRPr lang="en-US" altLang="zh-CN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zh-CN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</a:t>
            </a:r>
            <a:endParaRPr lang="zh-CN" altLang="en-US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标题 2"/>
          <p:cNvSpPr txBox="1"/>
          <p:nvPr/>
        </p:nvSpPr>
        <p:spPr>
          <a:xfrm>
            <a:off x="9352602" y="4237311"/>
            <a:ext cx="6826250" cy="714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7200" b="1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</a:t>
            </a:r>
            <a:endParaRPr lang="zh-CN" altLang="en-US" sz="7200" b="1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666750"/>
            <a:ext cx="12192000" cy="3967163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3300413"/>
            <a:ext cx="12192000" cy="0"/>
          </a:xfrm>
          <a:prstGeom prst="line">
            <a:avLst/>
          </a:prstGeom>
          <a:ln w="63500">
            <a:solidFill>
              <a:srgbClr val="763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189164" y="2951957"/>
            <a:ext cx="696912" cy="696912"/>
            <a:chOff x="2189164" y="2951957"/>
            <a:chExt cx="696912" cy="696912"/>
          </a:xfrm>
        </p:grpSpPr>
        <p:sp>
          <p:nvSpPr>
            <p:cNvPr id="2" name="椭圆 1"/>
            <p:cNvSpPr/>
            <p:nvPr/>
          </p:nvSpPr>
          <p:spPr>
            <a:xfrm>
              <a:off x="2189164" y="2951957"/>
              <a:ext cx="696912" cy="69691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255839" y="3018633"/>
              <a:ext cx="563562" cy="563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45956" y="2951957"/>
            <a:ext cx="696912" cy="696912"/>
            <a:chOff x="5475288" y="2951957"/>
            <a:chExt cx="696912" cy="696912"/>
          </a:xfrm>
        </p:grpSpPr>
        <p:sp>
          <p:nvSpPr>
            <p:cNvPr id="3" name="椭圆 2"/>
            <p:cNvSpPr/>
            <p:nvPr/>
          </p:nvSpPr>
          <p:spPr>
            <a:xfrm>
              <a:off x="5475288" y="2951957"/>
              <a:ext cx="696912" cy="69691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541963" y="3018633"/>
              <a:ext cx="563562" cy="563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311378" y="2951957"/>
            <a:ext cx="696912" cy="696912"/>
            <a:chOff x="8761413" y="2951957"/>
            <a:chExt cx="696912" cy="696912"/>
          </a:xfrm>
        </p:grpSpPr>
        <p:sp>
          <p:nvSpPr>
            <p:cNvPr id="4" name="椭圆 3"/>
            <p:cNvSpPr/>
            <p:nvPr/>
          </p:nvSpPr>
          <p:spPr>
            <a:xfrm>
              <a:off x="8761413" y="2951957"/>
              <a:ext cx="696912" cy="696912"/>
            </a:xfrm>
            <a:prstGeom prst="ellipse">
              <a:avLst/>
            </a:prstGeom>
            <a:gradFill>
              <a:gsLst>
                <a:gs pos="42000">
                  <a:srgbClr val="6455ED"/>
                </a:gs>
                <a:gs pos="1000">
                  <a:srgbClr val="8022E2"/>
                </a:gs>
                <a:gs pos="82000">
                  <a:srgbClr val="3C9FFD"/>
                </a:gs>
              </a:gsLst>
              <a:lin ang="18900000" scaled="1"/>
            </a:gra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828088" y="3018633"/>
              <a:ext cx="563562" cy="563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505336" y="3766492"/>
            <a:ext cx="2359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在线学习时间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42364" y="3766492"/>
            <a:ext cx="30935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在线期末考试时间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23449" y="3766492"/>
            <a:ext cx="255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在线补考时间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1525" y="4452044"/>
            <a:ext cx="3532188" cy="1014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00:00:00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23:59:59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22244" y="4452044"/>
            <a:ext cx="3533775" cy="10147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00:00:00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</a:t>
            </a: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23:59:59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033757" y="4760019"/>
            <a:ext cx="3533775" cy="3987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76800" y="162405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时间说明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703820" y="511819"/>
            <a:ext cx="179832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8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2316481" y="511819"/>
            <a:ext cx="179832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8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41805" y="1461135"/>
            <a:ext cx="87090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学分课请务必重视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24" y="413586"/>
            <a:ext cx="2113494" cy="6206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6385" y="2948305"/>
            <a:ext cx="1161923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同学们记得</a:t>
            </a:r>
            <a:r>
              <a:rPr lang="zh-CN" altLang="en-US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zh-CN" altLang="en-US" sz="8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登录学习</a:t>
            </a:r>
            <a:endParaRPr lang="zh-CN" altLang="en-US" sz="8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9" descr="教育的力量白底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0600" y="2777621"/>
            <a:ext cx="5130800" cy="1302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>
            <a:off x="1557337" y="4113059"/>
            <a:ext cx="10634663" cy="2744942"/>
          </a:xfrm>
          <a:prstGeom prst="triangle">
            <a:avLst>
              <a:gd name="adj" fmla="val 100000"/>
            </a:avLst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9138" y="2148116"/>
            <a:ext cx="2951680" cy="4091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文本框 13"/>
          <p:cNvSpPr txBox="1"/>
          <p:nvPr/>
        </p:nvSpPr>
        <p:spPr>
          <a:xfrm>
            <a:off x="1000874" y="2148116"/>
            <a:ext cx="513163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使用学号登录，输入学校名字、学号及初始密码：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00760" y="3737610"/>
            <a:ext cx="580263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使用上报给教务处选修课的学号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800000">
            <a:off x="-182562" y="-619004"/>
            <a:ext cx="1828800" cy="1828800"/>
          </a:xfrm>
          <a:prstGeom prst="rect">
            <a:avLst/>
          </a:prstGeom>
          <a:noFill/>
          <a:ln w="38100">
            <a:gradFill>
              <a:gsLst>
                <a:gs pos="0">
                  <a:srgbClr val="3C9FFD"/>
                </a:gs>
                <a:gs pos="100000">
                  <a:srgbClr val="7C29E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00000">
            <a:off x="10379342" y="5226572"/>
            <a:ext cx="1828800" cy="1828800"/>
          </a:xfrm>
          <a:prstGeom prst="rect">
            <a:avLst/>
          </a:prstGeom>
          <a:noFill/>
          <a:ln w="38100">
            <a:gradFill>
              <a:gsLst>
                <a:gs pos="0">
                  <a:srgbClr val="3C9FFD"/>
                </a:gs>
                <a:gs pos="100000">
                  <a:srgbClr val="7C29E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99013" y="2490040"/>
            <a:ext cx="2682875" cy="3634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2802" y="2473212"/>
            <a:ext cx="2692400" cy="366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组合 4"/>
          <p:cNvGrpSpPr/>
          <p:nvPr/>
        </p:nvGrpSpPr>
        <p:grpSpPr>
          <a:xfrm>
            <a:off x="1346799" y="2572572"/>
            <a:ext cx="2781300" cy="3062656"/>
            <a:chOff x="1593997" y="2707753"/>
            <a:chExt cx="2781300" cy="3062656"/>
          </a:xfrm>
        </p:grpSpPr>
        <p:sp>
          <p:nvSpPr>
            <p:cNvPr id="7" name="文本框 6"/>
            <p:cNvSpPr txBox="1"/>
            <p:nvPr/>
          </p:nvSpPr>
          <p:spPr>
            <a:xfrm>
              <a:off x="1593997" y="2707753"/>
              <a:ext cx="2692400" cy="85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登录后会出现认证自己姓名姓氏的界面。</a:t>
              </a:r>
              <a:endPara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93997" y="3677528"/>
              <a:ext cx="278130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认证姓氏后需绑定手机号码和邮箱等其他信息。</a:t>
              </a:r>
              <a:r>
                <a:rPr lang="zh-CN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（请绑定正常使用的手机和邮箱，以便接收通知和寻回密码）</a:t>
              </a:r>
              <a:endPara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296229"/>
            <a:ext cx="12192000" cy="2561771"/>
          </a:xfrm>
          <a:prstGeom prst="rect">
            <a:avLst/>
          </a:prstGeom>
          <a:gradFill>
            <a:gsLst>
              <a:gs pos="42000">
                <a:srgbClr val="6455ED"/>
              </a:gs>
              <a:gs pos="1000">
                <a:srgbClr val="8022E2"/>
              </a:gs>
              <a:gs pos="82000">
                <a:srgbClr val="3C9FF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82" y="2237779"/>
            <a:ext cx="8321040" cy="3961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新用户（</a:t>
            </a:r>
            <a:r>
              <a:rPr lang="en-US" altLang="zh-CN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gradFill>
                  <a:gsLst>
                    <a:gs pos="42000">
                      <a:srgbClr val="6455ED"/>
                    </a:gs>
                    <a:gs pos="1000">
                      <a:srgbClr val="8022E2"/>
                    </a:gs>
                    <a:gs pos="82000">
                      <a:srgbClr val="3C9FFD"/>
                    </a:gs>
                  </a:gsLst>
                  <a:lin ang="189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gradFill>
                <a:gsLst>
                  <a:gs pos="42000">
                    <a:srgbClr val="6455ED"/>
                  </a:gs>
                  <a:gs pos="1000">
                    <a:srgbClr val="8022E2"/>
                  </a:gs>
                  <a:gs pos="82000">
                    <a:srgbClr val="3C9FFD"/>
                  </a:gs>
                </a:gsLst>
                <a:lin ang="189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62682" y="1657369"/>
            <a:ext cx="789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认证完成后会弹出课程确认信息框，点击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确认课程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即可完成报到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90360" y="4800600"/>
            <a:ext cx="1165860" cy="4267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-609600" y="-495300"/>
            <a:ext cx="1524000" cy="1524000"/>
          </a:xfrm>
          <a:prstGeom prst="ellipse">
            <a:avLst/>
          </a:prstGeom>
          <a:noFill/>
          <a:ln w="381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1460163" y="-495300"/>
            <a:ext cx="1524000" cy="1524000"/>
          </a:xfrm>
          <a:prstGeom prst="ellipse">
            <a:avLst/>
          </a:prstGeom>
          <a:noFill/>
          <a:ln w="38100">
            <a:gradFill>
              <a:gsLst>
                <a:gs pos="0">
                  <a:srgbClr val="7C29E3"/>
                </a:gs>
                <a:gs pos="100000">
                  <a:srgbClr val="3C9FFD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57142" y="1918328"/>
            <a:ext cx="3569524" cy="502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b="5028"/>
          <a:stretch>
            <a:fillRect/>
          </a:stretch>
        </p:blipFill>
        <p:spPr>
          <a:xfrm>
            <a:off x="8279231" y="1916113"/>
            <a:ext cx="3217444" cy="4918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695325" y="1907817"/>
            <a:ext cx="330925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使用手机号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学号及修改过的密码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2558" y="3881777"/>
            <a:ext cx="343033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如初次认证时未绑定邮箱，可登录后在设置中绑定，以便接收通知和寻回密码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老用户（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6455ED"/>
            </a:gs>
            <a:gs pos="1000">
              <a:srgbClr val="8022E2"/>
            </a:gs>
            <a:gs pos="82000">
              <a:srgbClr val="3C9FF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508500"/>
            <a:ext cx="12192000" cy="234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35480" y="1462656"/>
            <a:ext cx="8175444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认证完成后会弹出课程确认信息框，点击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确认课程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即可完成报到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82" y="2180590"/>
            <a:ext cx="8321040" cy="39617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48289" y="650995"/>
            <a:ext cx="329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老用户（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端）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18300" y="4699000"/>
            <a:ext cx="1130300" cy="457200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KSO_WM_TEMPLATE_CATEGORY" val="basetag"/>
  <p:tag name="KSO_WM_TEMPLATE_INDEX" val="20163672"/>
  <p:tag name="KSO_WM_TAG_VERSION" val="1.0"/>
  <p:tag name="KSO_WM_SLIDE_ID" val="basetag20163672_3"/>
  <p:tag name="KSO_WM_SLIDE_INDEX" val="3"/>
  <p:tag name="KSO_WM_SLIDE_ITEM_CNT" val="0"/>
  <p:tag name="KSO_WM_SLIDE_TYPE" val="text"/>
  <p:tag name="KSO_WM_BEAUTIFY_FLAG" val="#wm#"/>
</p:tagLst>
</file>

<file path=ppt/tags/tag7.xml><?xml version="1.0" encoding="utf-8"?>
<p:tagLst xmlns:p="http://schemas.openxmlformats.org/presentationml/2006/main">
  <p:tag name="KSO_WM_SLIDE_MODEL_TYPE" val="numdgm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3412</Words>
  <Application>WPS 演示</Application>
  <PresentationFormat>自定义</PresentationFormat>
  <Paragraphs>317</Paragraphs>
  <Slides>44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Calibri</vt:lpstr>
      <vt:lpstr>Agency FB</vt:lpstr>
      <vt:lpstr>NumberOnly</vt:lpstr>
      <vt:lpstr>黑体</vt:lpstr>
      <vt:lpstr>Impact</vt:lpstr>
      <vt:lpstr>等线</vt:lpstr>
      <vt:lpstr>Arial Unicode MS</vt:lpstr>
      <vt:lpstr>等线 Light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PCOS</dc:creator>
  <cp:lastModifiedBy>Administrator</cp:lastModifiedBy>
  <cp:revision>391</cp:revision>
  <dcterms:created xsi:type="dcterms:W3CDTF">2018-02-27T07:30:00Z</dcterms:created>
  <dcterms:modified xsi:type="dcterms:W3CDTF">2019-09-01T01:30:42Z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2052-11.1.0.8986</vt:lpwstr>
  </property>
</Properties>
</file>